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4"/>
    <p:sldMasterId id="2147483677" r:id="rId5"/>
  </p:sldMasterIdLst>
  <p:notesMasterIdLst>
    <p:notesMasterId r:id="rId56"/>
  </p:notesMasterIdLst>
  <p:handoutMasterIdLst>
    <p:handoutMasterId r:id="rId57"/>
  </p:handoutMasterIdLst>
  <p:sldIdLst>
    <p:sldId id="256" r:id="rId6"/>
    <p:sldId id="296" r:id="rId7"/>
    <p:sldId id="271" r:id="rId8"/>
    <p:sldId id="297" r:id="rId9"/>
    <p:sldId id="298" r:id="rId10"/>
    <p:sldId id="299" r:id="rId11"/>
    <p:sldId id="363" r:id="rId12"/>
    <p:sldId id="364" r:id="rId13"/>
    <p:sldId id="365" r:id="rId14"/>
    <p:sldId id="366" r:id="rId15"/>
    <p:sldId id="367" r:id="rId16"/>
    <p:sldId id="368" r:id="rId17"/>
    <p:sldId id="369" r:id="rId18"/>
    <p:sldId id="370" r:id="rId19"/>
    <p:sldId id="371" r:id="rId20"/>
    <p:sldId id="372" r:id="rId21"/>
    <p:sldId id="373" r:id="rId22"/>
    <p:sldId id="264" r:id="rId23"/>
    <p:sldId id="312" r:id="rId24"/>
    <p:sldId id="335" r:id="rId25"/>
    <p:sldId id="344" r:id="rId26"/>
    <p:sldId id="345" r:id="rId27"/>
    <p:sldId id="346" r:id="rId28"/>
    <p:sldId id="347"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86" r:id="rId43"/>
    <p:sldId id="362" r:id="rId44"/>
    <p:sldId id="374" r:id="rId45"/>
    <p:sldId id="375" r:id="rId46"/>
    <p:sldId id="376" r:id="rId47"/>
    <p:sldId id="377" r:id="rId48"/>
    <p:sldId id="378" r:id="rId49"/>
    <p:sldId id="379" r:id="rId50"/>
    <p:sldId id="384" r:id="rId51"/>
    <p:sldId id="381" r:id="rId52"/>
    <p:sldId id="382" r:id="rId53"/>
    <p:sldId id="385" r:id="rId54"/>
    <p:sldId id="38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2D8"/>
    <a:srgbClr val="4E67CF"/>
    <a:srgbClr val="299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p:cViewPr varScale="1">
        <p:scale>
          <a:sx n="83" d="100"/>
          <a:sy n="83" d="100"/>
        </p:scale>
        <p:origin x="730" y="82"/>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8/13/2024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5805663"/>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二等辺三角形 10">
            <a:extLst>
              <a:ext uri="{FF2B5EF4-FFF2-40B4-BE49-F238E27FC236}">
                <a16:creationId xmlns:a16="http://schemas.microsoft.com/office/drawing/2014/main" id="{22D8CA8D-FBE4-C076-F042-ADB6395B7DCE}"/>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81494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二等辺三角形 9">
            <a:extLst>
              <a:ext uri="{FF2B5EF4-FFF2-40B4-BE49-F238E27FC236}">
                <a16:creationId xmlns:a16="http://schemas.microsoft.com/office/drawing/2014/main" id="{62BCF73A-8616-C69B-C62F-2801786452C2}"/>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3F3895FE-7A87-20B2-7F9F-28C1F13778E2}"/>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729265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63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4274194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683495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890379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135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668354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3101301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35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1188145"/>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656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971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902066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4293560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6420898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0827033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96467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48BD0258-2677-BD95-D078-B6EC6FF4427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07800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7504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176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132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二等辺三角形 9">
            <a:extLst>
              <a:ext uri="{FF2B5EF4-FFF2-40B4-BE49-F238E27FC236}">
                <a16:creationId xmlns:a16="http://schemas.microsoft.com/office/drawing/2014/main" id="{3D178943-632E-9E54-204E-140B57B18E20}"/>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B36DA9DE-466F-1D28-1B37-01CDD876E301}"/>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EA7E15AB-77F2-F427-3BF2-97E8EF66E76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47694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8" name="二等辺三角形 11">
            <a:extLst>
              <a:ext uri="{FF2B5EF4-FFF2-40B4-BE49-F238E27FC236}">
                <a16:creationId xmlns:a16="http://schemas.microsoft.com/office/drawing/2014/main" id="{B735FA87-63D8-D9C7-5F81-66221A36E5B9}"/>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6FB41787-692B-6043-8253-4F1728397DA6}"/>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8AB2A6C1-5062-09FC-FEEA-4846AA910E4F}"/>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00649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8" name="二等辺三角形 10">
            <a:extLst>
              <a:ext uri="{FF2B5EF4-FFF2-40B4-BE49-F238E27FC236}">
                <a16:creationId xmlns:a16="http://schemas.microsoft.com/office/drawing/2014/main" id="{CF311B87-76E9-B847-E15D-C2B4D3D275CC}"/>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29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Slide Number Placeholder 5">
            <a:extLst>
              <a:ext uri="{FF2B5EF4-FFF2-40B4-BE49-F238E27FC236}">
                <a16:creationId xmlns:a16="http://schemas.microsoft.com/office/drawing/2014/main" id="{03C7C953-2071-762B-7F3B-EF13B5B388C5}"/>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8" name="Picture 7" descr="A picture containing photo, table, person, monitor&#10;&#10;Description automatically generated">
            <a:extLst>
              <a:ext uri="{FF2B5EF4-FFF2-40B4-BE49-F238E27FC236}">
                <a16:creationId xmlns:a16="http://schemas.microsoft.com/office/drawing/2014/main" id="{E1A8AF3B-75A7-9E48-4D94-A0B85D2A8667}"/>
              </a:ext>
            </a:extLst>
          </p:cNvPr>
          <p:cNvPicPr>
            <a:picLocks noChangeAspect="1"/>
          </p:cNvPicPr>
          <p:nvPr userDrawn="1"/>
        </p:nvPicPr>
        <p:blipFill rotWithShape="1">
          <a:blip r:embed="rId14"/>
          <a:srcRect t="90286" r="71976"/>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9C6D2100-CC27-7E5E-CFF5-A0D9E6FD14BE}"/>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8/13/2024</a:t>
            </a:fld>
            <a:endParaRPr lang="en-US" sz="1200" b="1" dirty="0"/>
          </a:p>
        </p:txBody>
      </p:sp>
    </p:spTree>
    <p:extLst>
      <p:ext uri="{BB962C8B-B14F-4D97-AF65-F5344CB8AC3E}">
        <p14:creationId xmlns:p14="http://schemas.microsoft.com/office/powerpoint/2010/main" val="40622676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2"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8/13/2024</a:t>
            </a:fld>
            <a:endParaRPr lang="en-US" sz="1200" b="1" dirty="0"/>
          </a:p>
        </p:txBody>
      </p:sp>
    </p:spTree>
    <p:extLst>
      <p:ext uri="{BB962C8B-B14F-4D97-AF65-F5344CB8AC3E}">
        <p14:creationId xmlns:p14="http://schemas.microsoft.com/office/powerpoint/2010/main" val="249948014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svg"/><Relationship Id="rId7"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8" Type="http://schemas.openxmlformats.org/officeDocument/2006/relationships/hyperlink" Target="https://gps-trace.com/en/blog/notifications-track-your-vehicle-with-ease%23:~:text=Geofence%20alerts%20allow%20you%20to,of%20or%20into%20those%20boundaries.&amp;text=They%20make%20it%20clear%20if,with%20which%20it%20is%20used.&amp;text=Trip%20notifications%20can%20be%20used,start%2Fend%20of%20a%20trip" TargetMode="External"/><Relationship Id="rId3" Type="http://schemas.openxmlformats.org/officeDocument/2006/relationships/image" Target="../media/image5.svg"/><Relationship Id="rId7" Type="http://schemas.openxmlformats.org/officeDocument/2006/relationships/hyperlink" Target="https://developers.google.com/maps/documentation/places/web-service/overview"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ieeexplore.ieee.org/document/6143420" TargetMode="External"/><Relationship Id="rId5" Type="http://schemas.openxmlformats.org/officeDocument/2006/relationships/hyperlink" Target="https://www.researchgate.net/publication/375883893_Vehicle_Number_Plate_Detection_System_Using_Image_Processing_Approach%23:~:text=The%20number%20plate%20region%20in,contains%20the%20specific%20vehicle%20information" TargetMode="External"/><Relationship Id="rId4" Type="http://schemas.openxmlformats.org/officeDocument/2006/relationships/hyperlink" Target="https://www.electronicsforu.com/electronics-projects/hardware-diy/gsm-gps-based-vehicle-tracking-syste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svg"/><Relationship Id="rId7"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44.jpg"/><Relationship Id="rId5" Type="http://schemas.openxmlformats.org/officeDocument/2006/relationships/image" Target="../media/image36.jpg"/><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7.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sv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3" Type="http://schemas.openxmlformats.org/officeDocument/2006/relationships/hyperlink" Target="https://code.makery.ch/library/html-css/part1/" TargetMode="External"/><Relationship Id="rId2" Type="http://schemas.openxmlformats.org/officeDocument/2006/relationships/image" Target="../media/image50.png"/><Relationship Id="rId1" Type="http://schemas.openxmlformats.org/officeDocument/2006/relationships/slideLayout" Target="../slideLayouts/slideLayout15.xml"/><Relationship Id="rId5" Type="http://schemas.openxmlformats.org/officeDocument/2006/relationships/image" Target="../media/image5.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2.png"/><Relationship Id="rId1" Type="http://schemas.openxmlformats.org/officeDocument/2006/relationships/slideLayout" Target="../slideLayouts/slideLayout15.xml"/><Relationship Id="rId5" Type="http://schemas.openxmlformats.org/officeDocument/2006/relationships/image" Target="../media/image5.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svg"/></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svg"/><Relationship Id="rId7"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53.jpe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44.jpg"/><Relationship Id="rId5" Type="http://schemas.openxmlformats.org/officeDocument/2006/relationships/image" Target="../media/image36.jpg"/><Relationship Id="rId4" Type="http://schemas.openxmlformats.org/officeDocument/2006/relationships/image" Target="../media/image43.jpg"/></Relationships>
</file>

<file path=ppt/slides/_rels/slide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16" name="Picture 15" descr="A map of sri lanka with white lines">
            <a:extLst>
              <a:ext uri="{FF2B5EF4-FFF2-40B4-BE49-F238E27FC236}">
                <a16:creationId xmlns:a16="http://schemas.microsoft.com/office/drawing/2014/main" id="{FD451932-D8AB-A027-F15E-1E359076A4FE}"/>
              </a:ext>
            </a:extLst>
          </p:cNvPr>
          <p:cNvPicPr>
            <a:picLocks noChangeAspect="1"/>
          </p:cNvPicPr>
          <p:nvPr/>
        </p:nvPicPr>
        <p:blipFill rotWithShape="1">
          <a:blip r:embed="rId3">
            <a:extLst>
              <a:ext uri="{28A0092B-C50C-407E-A947-70E740481C1C}">
                <a14:useLocalDpi xmlns:a14="http://schemas.microsoft.com/office/drawing/2010/main" val="0"/>
              </a:ext>
            </a:extLst>
          </a:blip>
          <a:srcRect l="23186" r="20983" b="-5"/>
          <a:stretch/>
        </p:blipFill>
        <p:spPr>
          <a:xfrm>
            <a:off x="1182006" y="330907"/>
            <a:ext cx="4457843" cy="5988748"/>
          </a:xfrm>
          <a:prstGeom prst="rect">
            <a:avLst/>
          </a:prstGeom>
        </p:spPr>
      </p:pic>
      <p:sp>
        <p:nvSpPr>
          <p:cNvPr id="9" name="Freeform 9"/>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 name="Freeform 10"/>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2" name="TextBox 12"/>
          <p:cNvSpPr txBox="1"/>
          <p:nvPr/>
        </p:nvSpPr>
        <p:spPr>
          <a:xfrm>
            <a:off x="5911921" y="737057"/>
            <a:ext cx="5942522" cy="2886303"/>
          </a:xfrm>
          <a:prstGeom prst="rect">
            <a:avLst/>
          </a:prstGeom>
        </p:spPr>
        <p:txBody>
          <a:bodyPr lIns="0" tIns="0" rIns="0" bIns="0" rtlCol="0" anchor="t">
            <a:spAutoFit/>
          </a:bodyPr>
          <a:lstStyle/>
          <a:p>
            <a:pPr algn="ctr">
              <a:lnSpc>
                <a:spcPts val="3728"/>
              </a:lnSpc>
            </a:pPr>
            <a:r>
              <a:rPr lang="sv-SE" sz="4400" b="1" spc="793" dirty="0">
                <a:solidFill>
                  <a:srgbClr val="FFFFFF"/>
                </a:solidFill>
                <a:effectLst>
                  <a:outerShdw blurRad="38100" dist="38100" dir="2700000" algn="tl">
                    <a:srgbClr val="000000">
                      <a:alpha val="43137"/>
                    </a:srgbClr>
                  </a:outerShdw>
                </a:effectLst>
                <a:latin typeface="Poppins"/>
                <a:ea typeface="Poppins"/>
                <a:cs typeface="Poppins"/>
                <a:sym typeface="Poppins"/>
              </a:rPr>
              <a:t>Sri Lanka Intelligent Bus Navigation and Passenger Information System </a:t>
            </a:r>
            <a:endParaRPr lang="en-US" sz="4400" b="1" spc="793" dirty="0">
              <a:solidFill>
                <a:srgbClr val="FFFFFF"/>
              </a:solidFill>
              <a:effectLst>
                <a:outerShdw blurRad="38100" dist="38100" dir="2700000" algn="tl">
                  <a:srgbClr val="000000">
                    <a:alpha val="43137"/>
                  </a:srgbClr>
                </a:outerShdw>
              </a:effectLst>
              <a:latin typeface="Poppins"/>
              <a:ea typeface="Poppins"/>
              <a:cs typeface="Poppins"/>
              <a:sym typeface="Poppins"/>
            </a:endParaRPr>
          </a:p>
        </p:txBody>
      </p:sp>
      <p:sp>
        <p:nvSpPr>
          <p:cNvPr id="13" name="TextBox 13"/>
          <p:cNvSpPr txBox="1"/>
          <p:nvPr/>
        </p:nvSpPr>
        <p:spPr>
          <a:xfrm>
            <a:off x="8105864" y="3935274"/>
            <a:ext cx="1646112" cy="316690"/>
          </a:xfrm>
          <a:prstGeom prst="rect">
            <a:avLst/>
          </a:prstGeom>
        </p:spPr>
        <p:txBody>
          <a:bodyPr wrap="square" lIns="0" tIns="0" rIns="0" bIns="0" rtlCol="0" anchor="t">
            <a:spAutoFit/>
          </a:bodyPr>
          <a:lstStyle/>
          <a:p>
            <a:pPr algn="r">
              <a:lnSpc>
                <a:spcPts val="2748"/>
              </a:lnSpc>
            </a:pPr>
            <a:r>
              <a:rPr lang="en-US" sz="1963" b="1" dirty="0">
                <a:solidFill>
                  <a:srgbClr val="FFFFFF"/>
                </a:solidFill>
                <a:latin typeface="Poppins"/>
                <a:ea typeface="Poppins"/>
                <a:cs typeface="Poppins"/>
                <a:sym typeface="Poppins"/>
              </a:rPr>
              <a:t>24-25J-237</a:t>
            </a:r>
          </a:p>
        </p:txBody>
      </p:sp>
      <p:pic>
        <p:nvPicPr>
          <p:cNvPr id="20" name="Picture 19" descr="A yellow bus with black background&#10;&#10;Description automatically generated">
            <a:extLst>
              <a:ext uri="{FF2B5EF4-FFF2-40B4-BE49-F238E27FC236}">
                <a16:creationId xmlns:a16="http://schemas.microsoft.com/office/drawing/2014/main" id="{076B3A8E-4988-F4C0-BDD3-214AA6CC4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2160" y="1273844"/>
            <a:ext cx="2845849" cy="1547430"/>
          </a:xfrm>
          <a:prstGeom prst="rect">
            <a:avLst/>
          </a:prstGeom>
          <a:scene3d>
            <a:camera prst="orthographicFront">
              <a:rot lat="0" lon="9900000" rev="0"/>
            </a:camera>
            <a:lightRig rig="threePt" dir="t"/>
          </a:scene3d>
        </p:spPr>
      </p:pic>
      <p:pic>
        <p:nvPicPr>
          <p:cNvPr id="24" name="Picture 23" descr="A grey bus with the door open&#10;&#10;Description automatically generated">
            <a:extLst>
              <a:ext uri="{FF2B5EF4-FFF2-40B4-BE49-F238E27FC236}">
                <a16:creationId xmlns:a16="http://schemas.microsoft.com/office/drawing/2014/main" id="{7A618F9C-932F-7B82-DD40-CD017E5D8D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5026" y="4032631"/>
            <a:ext cx="2577818" cy="2577818"/>
          </a:xfrm>
          <a:prstGeom prst="rect">
            <a:avLst/>
          </a:prstGeom>
          <a:effectLst>
            <a:outerShdw blurRad="76200" dir="13500000" sy="23000" kx="1200000" algn="br" rotWithShape="0">
              <a:prstClr val="black">
                <a:alpha val="20000"/>
              </a:prstClr>
            </a:outerShdw>
          </a:effectLst>
        </p:spPr>
      </p:pic>
      <p:sp>
        <p:nvSpPr>
          <p:cNvPr id="4" name="Freeform 9">
            <a:extLst>
              <a:ext uri="{FF2B5EF4-FFF2-40B4-BE49-F238E27FC236}">
                <a16:creationId xmlns:a16="http://schemas.microsoft.com/office/drawing/2014/main" id="{C31EFF2B-1731-1F0C-CA22-F704B3313310}"/>
              </a:ext>
            </a:extLst>
          </p:cNvPr>
          <p:cNvSpPr/>
          <p:nvPr/>
        </p:nvSpPr>
        <p:spPr>
          <a:xfrm>
            <a:off x="748796" y="3327400"/>
            <a:ext cx="2408926" cy="1168400"/>
          </a:xfrm>
          <a:custGeom>
            <a:avLst/>
            <a:gdLst/>
            <a:ahLst/>
            <a:cxnLst/>
            <a:rect l="l" t="t" r="r" b="b"/>
            <a:pathLst>
              <a:path w="9533384" h="4564107">
                <a:moveTo>
                  <a:pt x="0" y="0"/>
                </a:moveTo>
                <a:lnTo>
                  <a:pt x="9533384" y="0"/>
                </a:lnTo>
                <a:lnTo>
                  <a:pt x="9533384" y="4564107"/>
                </a:lnTo>
                <a:lnTo>
                  <a:pt x="0" y="4564107"/>
                </a:lnTo>
                <a:lnTo>
                  <a:pt x="0" y="0"/>
                </a:lnTo>
                <a:close/>
              </a:path>
            </a:pathLst>
          </a:custGeom>
          <a:blipFill>
            <a:blip r:embed="rId8">
              <a:extLst>
                <a:ext uri="{96DAC541-7B7A-43D3-8B79-37D633B846F1}">
                  <asvg:svgBlip xmlns:asvg="http://schemas.microsoft.com/office/drawing/2016/SVG/main" r:embed="rId9"/>
                </a:ext>
              </a:extLst>
            </a:blip>
            <a:stretch>
              <a:fillRect/>
            </a:stretch>
          </a:blipFill>
          <a:effectLst>
            <a:outerShdw blurRad="76200" dir="18900000" sy="23000" kx="-1200000" algn="bl" rotWithShape="0">
              <a:prstClr val="black">
                <a:alpha val="20000"/>
              </a:prstClr>
            </a:outerShdw>
          </a:effectLst>
        </p:spPr>
        <p:txBody>
          <a:bodyPr/>
          <a:lstStyle/>
          <a:p>
            <a:endParaRPr 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par>
                                <p:cTn id="8" presetID="42"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20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6A2D8"/>
            </a:gs>
            <a:gs pos="49000">
              <a:schemeClr val="accent5">
                <a:lumMod val="0"/>
                <a:lumOff val="100000"/>
              </a:schemeClr>
            </a:gs>
            <a:gs pos="89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1480405" y="544020"/>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3647849"/>
            <a:ext cx="2260094" cy="2905351"/>
          </a:xfrm>
          <a:prstGeom prst="rect">
            <a:avLst/>
          </a:prstGeom>
        </p:spPr>
      </p:pic>
      <p:grpSp>
        <p:nvGrpSpPr>
          <p:cNvPr id="7" name="Group 6">
            <a:extLst>
              <a:ext uri="{FF2B5EF4-FFF2-40B4-BE49-F238E27FC236}">
                <a16:creationId xmlns:a16="http://schemas.microsoft.com/office/drawing/2014/main" id="{0C4DB698-1744-BC96-00A8-8E0854E7AEC0}"/>
              </a:ext>
            </a:extLst>
          </p:cNvPr>
          <p:cNvGrpSpPr/>
          <p:nvPr/>
        </p:nvGrpSpPr>
        <p:grpSpPr>
          <a:xfrm>
            <a:off x="6243843" y="1524887"/>
            <a:ext cx="5309105" cy="1797340"/>
            <a:chOff x="6243843" y="1524887"/>
            <a:chExt cx="5309105" cy="1797340"/>
          </a:xfrm>
        </p:grpSpPr>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260583" y="2054572"/>
              <a:ext cx="5292365" cy="1267655"/>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GB" b="1" dirty="0"/>
                <a:t>How can real-time geolocation and AI recommendations improve the travel experience for foreign tourists on buses?</a:t>
              </a:r>
              <a:endParaRPr lang="en-US" b="1" kern="100" dirty="0">
                <a:effectLst/>
                <a:latin typeface="Aptos" panose="020B0004020202020204" pitchFamily="34" charset="0"/>
                <a:ea typeface="Aptos" panose="020B0004020202020204" pitchFamily="34" charset="0"/>
                <a:cs typeface="Iskoola Pota" panose="020B0502040204020203" pitchFamily="34" charset="0"/>
              </a:endParaRPr>
            </a:p>
            <a:p>
              <a:pPr marL="742950" indent="-285750">
                <a:lnSpc>
                  <a:spcPct val="107000"/>
                </a:lnSpc>
                <a:buFont typeface="Arial" panose="020B0604020202020204" pitchFamily="34" charset="0"/>
                <a:buChar char="•"/>
              </a:pPr>
              <a:endParaRPr lang="en-US" kern="100" dirty="0">
                <a:effectLst/>
                <a:latin typeface="Aptos" panose="020B0004020202020204" pitchFamily="34" charset="0"/>
                <a:ea typeface="Aptos" panose="020B0004020202020204" pitchFamily="34" charset="0"/>
                <a:cs typeface="Iskoola Pota" panose="020B0502040204020203" pitchFamily="34" charset="0"/>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grpSp>
      <p:grpSp>
        <p:nvGrpSpPr>
          <p:cNvPr id="14" name="Group 13">
            <a:extLst>
              <a:ext uri="{FF2B5EF4-FFF2-40B4-BE49-F238E27FC236}">
                <a16:creationId xmlns:a16="http://schemas.microsoft.com/office/drawing/2014/main" id="{40CCCF4D-CD1F-323C-902F-5997403D3A21}"/>
              </a:ext>
            </a:extLst>
          </p:cNvPr>
          <p:cNvGrpSpPr/>
          <p:nvPr/>
        </p:nvGrpSpPr>
        <p:grpSpPr>
          <a:xfrm>
            <a:off x="5130295" y="3658487"/>
            <a:ext cx="5309105" cy="1931902"/>
            <a:chOff x="5130295" y="3658487"/>
            <a:chExt cx="5309105" cy="1931902"/>
          </a:xfrm>
        </p:grpSpPr>
        <p:sp>
          <p:nvSpPr>
            <p:cNvPr id="18" name="Flowchart: Card 17">
              <a:extLst>
                <a:ext uri="{FF2B5EF4-FFF2-40B4-BE49-F238E27FC236}">
                  <a16:creationId xmlns:a16="http://schemas.microsoft.com/office/drawing/2014/main" id="{3952BABA-5AB1-49FB-AB6D-F91CAE3084A1}"/>
                </a:ext>
              </a:extLst>
            </p:cNvPr>
            <p:cNvSpPr/>
            <p:nvPr/>
          </p:nvSpPr>
          <p:spPr>
            <a:xfrm flipH="1">
              <a:off x="5451835" y="3923741"/>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5147035" y="4026371"/>
              <a:ext cx="5292365" cy="1564018"/>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GB" b="1" dirty="0"/>
                <a:t>What are the best methods for detecting unauthorized vehicles and sending timely notifications in a real-time public transportation system?</a:t>
              </a:r>
              <a:endParaRPr lang="en-US" sz="1800" b="1" kern="100" dirty="0">
                <a:effectLst/>
                <a:latin typeface="Aptos" panose="020B0004020202020204" pitchFamily="34" charset="0"/>
                <a:ea typeface="Aptos" panose="020B0004020202020204" pitchFamily="34" charset="0"/>
                <a:cs typeface="Iskoola Pota" panose="020B0502040204020203" pitchFamily="34" charset="0"/>
              </a:endParaRPr>
            </a:p>
            <a:p>
              <a:pPr marL="742950" indent="-285750">
                <a:lnSpc>
                  <a:spcPct val="107000"/>
                </a:lnSpc>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Iskoola Pota" panose="020B0502040204020203" pitchFamily="34" charset="0"/>
              </a:endParaRP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5258687" y="3658487"/>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30295" y="4035590"/>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659092" y="3693758"/>
              <a:ext cx="441465" cy="441465"/>
            </a:xfrm>
            <a:prstGeom prst="rect">
              <a:avLst/>
            </a:prstGeom>
            <a:effectLst>
              <a:outerShdw blurRad="254000" dist="127000" dir="5400000" algn="ctr" rotWithShape="0">
                <a:srgbClr val="000000">
                  <a:alpha val="70000"/>
                </a:srgbClr>
              </a:outerShdw>
            </a:effectLst>
          </p:spPr>
        </p:pic>
      </p:grpSp>
      <p:pic>
        <p:nvPicPr>
          <p:cNvPr id="13" name="Picture 12" descr="A cartoon of a person holding a ticket&#10;&#10;Description automatically generated">
            <a:extLst>
              <a:ext uri="{FF2B5EF4-FFF2-40B4-BE49-F238E27FC236}">
                <a16:creationId xmlns:a16="http://schemas.microsoft.com/office/drawing/2014/main" id="{D644B017-2ED7-29E2-224F-52AA8E890F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8656" y="3241115"/>
            <a:ext cx="3308261" cy="3308261"/>
          </a:xfrm>
          <a:prstGeom prst="rect">
            <a:avLst/>
          </a:prstGeom>
        </p:spPr>
      </p:pic>
      <p:sp>
        <p:nvSpPr>
          <p:cNvPr id="15" name="Rectangle 14">
            <a:extLst>
              <a:ext uri="{FF2B5EF4-FFF2-40B4-BE49-F238E27FC236}">
                <a16:creationId xmlns:a16="http://schemas.microsoft.com/office/drawing/2014/main" id="{A78B1439-2790-7945-8C99-2846E8BA943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16" name="Picture 15" descr="A person sitting at a table with a cup of coffee and a tablet&#10;&#10;Description automatically generated">
            <a:extLst>
              <a:ext uri="{FF2B5EF4-FFF2-40B4-BE49-F238E27FC236}">
                <a16:creationId xmlns:a16="http://schemas.microsoft.com/office/drawing/2014/main" id="{505FD669-5BB0-0985-2864-91C23F9D96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4580" y="1677536"/>
            <a:ext cx="5907983" cy="3940625"/>
          </a:xfrm>
          <a:prstGeom prst="rect">
            <a:avLst/>
          </a:prstGeom>
        </p:spPr>
      </p:pic>
    </p:spTree>
    <p:extLst>
      <p:ext uri="{BB962C8B-B14F-4D97-AF65-F5344CB8AC3E}">
        <p14:creationId xmlns:p14="http://schemas.microsoft.com/office/powerpoint/2010/main" val="399859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250"/>
                                  </p:stCondLst>
                                  <p:childTnLst>
                                    <p:animMotion origin="layout" path="M 3.75E-6 -0.18658 L 0.09583 -0.11204 C 0.11562 -0.09514 0.14466 -0.08565 0.17617 -0.08565 C 0.21158 -0.08565 0.24023 -0.09514 0.25989 -0.11204 L 0.35573 -0.18658 " pathEditMode="relative" rAng="0" ptsTypes="AAAAA">
                                      <p:cBhvr>
                                        <p:cTn id="6" dur="2000" fill="hold"/>
                                        <p:tgtEl>
                                          <p:spTgt spid="13"/>
                                        </p:tgtEl>
                                        <p:attrNameLst>
                                          <p:attrName>ppt_x</p:attrName>
                                          <p:attrName>ppt_y</p:attrName>
                                        </p:attrNameLst>
                                      </p:cBhvr>
                                      <p:rCtr x="17786" y="5046"/>
                                    </p:animMotion>
                                  </p:childTnLst>
                                </p:cTn>
                              </p:par>
                              <p:par>
                                <p:cTn id="7" presetID="42"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par>
                                <p:cTn id="12" presetID="6" presetClass="entr" presetSubtype="16" fill="hold"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6"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2000"/>
                                        <p:tgtEl>
                                          <p:spTgt spid="14"/>
                                        </p:tgtEl>
                                      </p:cBhvr>
                                    </p:animEffect>
                                  </p:childTnLst>
                                </p:cTn>
                              </p:par>
                              <p:par>
                                <p:cTn id="18" presetID="42" presetClass="entr" presetSubtype="0" fill="hold" nodeType="withEffect">
                                  <p:stCondLst>
                                    <p:cond delay="75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BC9B21B0-7548-65C6-E7F8-1A0D2112EAAE}"/>
              </a:ext>
            </a:extLst>
          </p:cNvPr>
          <p:cNvSpPr txBox="1">
            <a:spLocks/>
          </p:cNvSpPr>
          <p:nvPr/>
        </p:nvSpPr>
        <p:spPr>
          <a:xfrm>
            <a:off x="1587804" y="233159"/>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grpSp>
        <p:nvGrpSpPr>
          <p:cNvPr id="6" name="Group 5">
            <a:extLst>
              <a:ext uri="{FF2B5EF4-FFF2-40B4-BE49-F238E27FC236}">
                <a16:creationId xmlns:a16="http://schemas.microsoft.com/office/drawing/2014/main" id="{7F2E89A9-CF1A-3D18-EDB0-02210310DE98}"/>
              </a:ext>
            </a:extLst>
          </p:cNvPr>
          <p:cNvGrpSpPr/>
          <p:nvPr/>
        </p:nvGrpSpPr>
        <p:grpSpPr>
          <a:xfrm>
            <a:off x="964374" y="1219200"/>
            <a:ext cx="11022489" cy="5029200"/>
            <a:chOff x="483711" y="137270"/>
            <a:chExt cx="11555891" cy="5958731"/>
          </a:xfrm>
        </p:grpSpPr>
        <p:sp>
          <p:nvSpPr>
            <p:cNvPr id="7" name="Google Shape;421;p12">
              <a:extLst>
                <a:ext uri="{FF2B5EF4-FFF2-40B4-BE49-F238E27FC236}">
                  <a16:creationId xmlns:a16="http://schemas.microsoft.com/office/drawing/2014/main" id="{3C2FD15B-1E55-6BD7-A6C7-12114C5EB13B}"/>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18;p12">
              <a:extLst>
                <a:ext uri="{FF2B5EF4-FFF2-40B4-BE49-F238E27FC236}">
                  <a16:creationId xmlns:a16="http://schemas.microsoft.com/office/drawing/2014/main" id="{B6A03DE8-4B83-44A9-1E9A-B0CE037BA79A}"/>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419;p12">
              <a:extLst>
                <a:ext uri="{FF2B5EF4-FFF2-40B4-BE49-F238E27FC236}">
                  <a16:creationId xmlns:a16="http://schemas.microsoft.com/office/drawing/2014/main" id="{B4A81721-072B-9A5C-F948-C9F2D1BE4C94}"/>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10" name="Google Shape;420;p12">
              <a:extLst>
                <a:ext uri="{FF2B5EF4-FFF2-40B4-BE49-F238E27FC236}">
                  <a16:creationId xmlns:a16="http://schemas.microsoft.com/office/drawing/2014/main" id="{1C85A7A1-05C2-C827-8402-6988B87A0B76}"/>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1;p12">
              <a:extLst>
                <a:ext uri="{FF2B5EF4-FFF2-40B4-BE49-F238E27FC236}">
                  <a16:creationId xmlns:a16="http://schemas.microsoft.com/office/drawing/2014/main" id="{05CFB311-BE9D-3950-342C-816B45DB1BAD}"/>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22;p12">
              <a:extLst>
                <a:ext uri="{FF2B5EF4-FFF2-40B4-BE49-F238E27FC236}">
                  <a16:creationId xmlns:a16="http://schemas.microsoft.com/office/drawing/2014/main" id="{ECEB1A05-6CF5-9A6D-BFC0-2BD03B79522B}"/>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3;p12">
              <a:extLst>
                <a:ext uri="{FF2B5EF4-FFF2-40B4-BE49-F238E27FC236}">
                  <a16:creationId xmlns:a16="http://schemas.microsoft.com/office/drawing/2014/main" id="{D52C74D8-4894-D4EE-569E-580DD4E77FDE}"/>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4;p12">
              <a:extLst>
                <a:ext uri="{FF2B5EF4-FFF2-40B4-BE49-F238E27FC236}">
                  <a16:creationId xmlns:a16="http://schemas.microsoft.com/office/drawing/2014/main" id="{653F5070-0D52-533A-0D89-DBDEE8A2D10B}"/>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5;p12">
              <a:extLst>
                <a:ext uri="{FF2B5EF4-FFF2-40B4-BE49-F238E27FC236}">
                  <a16:creationId xmlns:a16="http://schemas.microsoft.com/office/drawing/2014/main" id="{541F3D0E-E3DD-F127-3E5B-A5F03961E34C}"/>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26;p12">
              <a:extLst>
                <a:ext uri="{FF2B5EF4-FFF2-40B4-BE49-F238E27FC236}">
                  <a16:creationId xmlns:a16="http://schemas.microsoft.com/office/drawing/2014/main" id="{5C6F6CF5-FABD-7F29-15F2-445B84364964}"/>
                </a:ext>
              </a:extLst>
            </p:cNvPr>
            <p:cNvGrpSpPr/>
            <p:nvPr/>
          </p:nvGrpSpPr>
          <p:grpSpPr>
            <a:xfrm rot="16200000">
              <a:off x="7826475" y="-1561647"/>
              <a:ext cx="840116" cy="6249409"/>
              <a:chOff x="-2" y="7"/>
              <a:chExt cx="3304540" cy="28213435"/>
            </a:xfrm>
          </p:grpSpPr>
          <p:sp>
            <p:nvSpPr>
              <p:cNvPr id="49" name="Google Shape;427;p12">
                <a:extLst>
                  <a:ext uri="{FF2B5EF4-FFF2-40B4-BE49-F238E27FC236}">
                    <a16:creationId xmlns:a16="http://schemas.microsoft.com/office/drawing/2014/main" id="{ED86EAF2-B20B-2967-4AC8-D0F29E1E23F8}"/>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50" name="Google Shape;428;p12">
                <a:extLst>
                  <a:ext uri="{FF2B5EF4-FFF2-40B4-BE49-F238E27FC236}">
                    <a16:creationId xmlns:a16="http://schemas.microsoft.com/office/drawing/2014/main" id="{6A121F0C-95BB-8569-5D90-D0895FC7B9EC}"/>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17" name="Google Shape;429;p12">
              <a:extLst>
                <a:ext uri="{FF2B5EF4-FFF2-40B4-BE49-F238E27FC236}">
                  <a16:creationId xmlns:a16="http://schemas.microsoft.com/office/drawing/2014/main" id="{4761C7C1-25BF-DBDE-73AF-4BA0A18626AC}"/>
                </a:ext>
              </a:extLst>
            </p:cNvPr>
            <p:cNvSpPr txBox="1"/>
            <p:nvPr/>
          </p:nvSpPr>
          <p:spPr>
            <a:xfrm>
              <a:off x="5506716" y="2642882"/>
              <a:ext cx="6425583" cy="751777"/>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dirty="0">
                <a:solidFill>
                  <a:schemeClr val="bg1"/>
                </a:solidFill>
              </a:endParaRPr>
            </a:p>
          </p:txBody>
        </p:sp>
        <p:sp>
          <p:nvSpPr>
            <p:cNvPr id="18" name="Google Shape;430;p12">
              <a:extLst>
                <a:ext uri="{FF2B5EF4-FFF2-40B4-BE49-F238E27FC236}">
                  <a16:creationId xmlns:a16="http://schemas.microsoft.com/office/drawing/2014/main" id="{504FC9F2-F1DB-A679-3531-820A03472B6F}"/>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1;p12">
              <a:extLst>
                <a:ext uri="{FF2B5EF4-FFF2-40B4-BE49-F238E27FC236}">
                  <a16:creationId xmlns:a16="http://schemas.microsoft.com/office/drawing/2014/main" id="{E8CD092D-4F6F-45E6-4675-33D44A1764C2}"/>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2;p12">
              <a:extLst>
                <a:ext uri="{FF2B5EF4-FFF2-40B4-BE49-F238E27FC236}">
                  <a16:creationId xmlns:a16="http://schemas.microsoft.com/office/drawing/2014/main" id="{CB7EE5B0-F7C3-89FB-0C94-8B68EF5A0387}"/>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433;p12">
              <a:extLst>
                <a:ext uri="{FF2B5EF4-FFF2-40B4-BE49-F238E27FC236}">
                  <a16:creationId xmlns:a16="http://schemas.microsoft.com/office/drawing/2014/main" id="{D2D9EE5B-AE69-11FA-49B0-773B1D448348}"/>
                </a:ext>
              </a:extLst>
            </p:cNvPr>
            <p:cNvGrpSpPr/>
            <p:nvPr/>
          </p:nvGrpSpPr>
          <p:grpSpPr>
            <a:xfrm rot="16200000">
              <a:off x="8206484" y="-14944"/>
              <a:ext cx="1155953" cy="6273496"/>
              <a:chOff x="-1325909" y="5"/>
              <a:chExt cx="4546866" cy="28322184"/>
            </a:xfrm>
          </p:grpSpPr>
          <p:sp>
            <p:nvSpPr>
              <p:cNvPr id="47" name="Google Shape;434;p12">
                <a:extLst>
                  <a:ext uri="{FF2B5EF4-FFF2-40B4-BE49-F238E27FC236}">
                    <a16:creationId xmlns:a16="http://schemas.microsoft.com/office/drawing/2014/main" id="{CEE7E0CF-ECF3-6949-1D13-C7B2971D1F5C}"/>
                  </a:ext>
                </a:extLst>
              </p:cNvPr>
              <p:cNvSpPr/>
              <p:nvPr/>
            </p:nvSpPr>
            <p:spPr>
              <a:xfrm>
                <a:off x="-1040538" y="127000"/>
                <a:ext cx="4219351" cy="2819517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8" name="Google Shape;435;p12">
                <a:extLst>
                  <a:ext uri="{FF2B5EF4-FFF2-40B4-BE49-F238E27FC236}">
                    <a16:creationId xmlns:a16="http://schemas.microsoft.com/office/drawing/2014/main" id="{C223645F-835E-6467-F800-37C3239442FB}"/>
                  </a:ext>
                </a:extLst>
              </p:cNvPr>
              <p:cNvSpPr/>
              <p:nvPr/>
            </p:nvSpPr>
            <p:spPr>
              <a:xfrm>
                <a:off x="-1325909" y="5"/>
                <a:ext cx="4546866" cy="28322184"/>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22" name="Google Shape;436;p12">
              <a:extLst>
                <a:ext uri="{FF2B5EF4-FFF2-40B4-BE49-F238E27FC236}">
                  <a16:creationId xmlns:a16="http://schemas.microsoft.com/office/drawing/2014/main" id="{7B8E1F57-A22C-603B-F64D-0CC905C415F6}"/>
                </a:ext>
              </a:extLst>
            </p:cNvPr>
            <p:cNvGrpSpPr/>
            <p:nvPr/>
          </p:nvGrpSpPr>
          <p:grpSpPr>
            <a:xfrm rot="16200000">
              <a:off x="8266744" y="1047177"/>
              <a:ext cx="840116" cy="6705601"/>
              <a:chOff x="-8" y="-701605"/>
              <a:chExt cx="3304540" cy="30272965"/>
            </a:xfrm>
          </p:grpSpPr>
          <p:sp>
            <p:nvSpPr>
              <p:cNvPr id="45" name="Google Shape;437;p12">
                <a:extLst>
                  <a:ext uri="{FF2B5EF4-FFF2-40B4-BE49-F238E27FC236}">
                    <a16:creationId xmlns:a16="http://schemas.microsoft.com/office/drawing/2014/main" id="{899490C0-63ED-3F01-C436-8ABA02E3F5FF}"/>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6" name="Google Shape;438;p12">
                <a:extLst>
                  <a:ext uri="{FF2B5EF4-FFF2-40B4-BE49-F238E27FC236}">
                    <a16:creationId xmlns:a16="http://schemas.microsoft.com/office/drawing/2014/main" id="{FFE6D538-7A7A-E6D7-A6C5-F7E33B653C31}"/>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23" name="Google Shape;440;p12">
              <a:extLst>
                <a:ext uri="{FF2B5EF4-FFF2-40B4-BE49-F238E27FC236}">
                  <a16:creationId xmlns:a16="http://schemas.microsoft.com/office/drawing/2014/main" id="{F5D72FF3-F469-70CA-6A03-8C17A0C3B89D}"/>
                </a:ext>
              </a:extLst>
            </p:cNvPr>
            <p:cNvSpPr txBox="1"/>
            <p:nvPr/>
          </p:nvSpPr>
          <p:spPr>
            <a:xfrm>
              <a:off x="5019051" y="1281368"/>
              <a:ext cx="6315692" cy="510526"/>
            </a:xfrm>
            <a:prstGeom prst="rect">
              <a:avLst/>
            </a:prstGeom>
            <a:noFill/>
            <a:ln>
              <a:noFill/>
            </a:ln>
          </p:spPr>
          <p:txBody>
            <a:bodyPr spcFirstLastPara="1" wrap="square" lIns="0" tIns="0" rIns="0" bIns="0" anchor="t" anchorCtr="0">
              <a:spAutoFit/>
            </a:bodyPr>
            <a:lstStyle/>
            <a:p>
              <a:pPr algn="ctr">
                <a:lnSpc>
                  <a:spcPct val="140008"/>
                </a:lnSpc>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Make an easy, personalized recommendation for locals</a:t>
              </a:r>
              <a:r>
                <a:rPr lang="en-GB" sz="1800" kern="100" dirty="0">
                  <a:effectLst/>
                  <a:latin typeface="Times New Roman" panose="02020603050405020304" pitchFamily="18" charset="0"/>
                  <a:ea typeface="Aptos" panose="020B0004020202020204" pitchFamily="34" charset="0"/>
                  <a:cs typeface="Latha" panose="020B0604020202020204" pitchFamily="34" charset="0"/>
                </a:rPr>
                <a:t>.</a:t>
              </a:r>
              <a:endParaRPr lang="en-US" sz="1800"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24" name="Google Shape;444;p12">
              <a:extLst>
                <a:ext uri="{FF2B5EF4-FFF2-40B4-BE49-F238E27FC236}">
                  <a16:creationId xmlns:a16="http://schemas.microsoft.com/office/drawing/2014/main" id="{60029A49-EDC2-A023-D1EC-86245599486D}"/>
                </a:ext>
              </a:extLst>
            </p:cNvPr>
            <p:cNvSpPr txBox="1"/>
            <p:nvPr/>
          </p:nvSpPr>
          <p:spPr>
            <a:xfrm>
              <a:off x="932015" y="2856833"/>
              <a:ext cx="2107823" cy="2144212"/>
            </a:xfrm>
            <a:prstGeom prst="rect">
              <a:avLst/>
            </a:prstGeom>
            <a:noFill/>
            <a:ln>
              <a:noFill/>
            </a:ln>
          </p:spPr>
          <p:txBody>
            <a:bodyPr spcFirstLastPara="1" wrap="square" lIns="0" tIns="0" rIns="0" bIns="0" anchor="t" anchorCtr="0">
              <a:spAutoFit/>
            </a:bodyPr>
            <a:lstStyle/>
            <a:p>
              <a:pPr>
                <a:lnSpc>
                  <a:spcPct val="140009"/>
                </a:lnSpc>
              </a:pPr>
              <a:r>
                <a:rPr lang="en-GB" sz="1400" b="1" kern="100" dirty="0">
                  <a:effectLst/>
                  <a:latin typeface="Times New Roman" panose="02020603050405020304" pitchFamily="18" charset="0"/>
                  <a:ea typeface="Aptos" panose="020B0004020202020204" pitchFamily="34" charset="0"/>
                  <a:cs typeface="Latha" panose="020B0604020202020204" pitchFamily="34" charset="0"/>
                </a:rPr>
                <a:t>Enhancing Travel Experience for Locals and Tourists with a Smart Bus System and Personalized Recommendations.</a:t>
              </a:r>
              <a:endParaRPr lang="en-US" sz="1400" b="1" kern="100" dirty="0">
                <a:effectLst/>
                <a:latin typeface="Aptos" panose="020B0004020202020204" pitchFamily="34" charset="0"/>
                <a:ea typeface="Aptos" panose="020B0004020202020204" pitchFamily="34" charset="0"/>
                <a:cs typeface="Latha" panose="020B0604020202020204" pitchFamily="34" charset="0"/>
              </a:endParaRPr>
            </a:p>
            <a:p>
              <a:pPr marL="0" marR="0" lvl="0" indent="0" algn="l" rtl="0">
                <a:lnSpc>
                  <a:spcPct val="140009"/>
                </a:lnSpc>
                <a:spcBef>
                  <a:spcPts val="0"/>
                </a:spcBef>
                <a:spcAft>
                  <a:spcPts val="0"/>
                </a:spcAft>
                <a:buNone/>
              </a:pPr>
              <a:endParaRPr sz="1400" b="1" dirty="0"/>
            </a:p>
          </p:txBody>
        </p:sp>
        <p:sp>
          <p:nvSpPr>
            <p:cNvPr id="25" name="Google Shape;447;p12">
              <a:extLst>
                <a:ext uri="{FF2B5EF4-FFF2-40B4-BE49-F238E27FC236}">
                  <a16:creationId xmlns:a16="http://schemas.microsoft.com/office/drawing/2014/main" id="{7250FFD3-C9B6-F68F-B4CC-E080EB8069D6}"/>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8;p12">
              <a:extLst>
                <a:ext uri="{FF2B5EF4-FFF2-40B4-BE49-F238E27FC236}">
                  <a16:creationId xmlns:a16="http://schemas.microsoft.com/office/drawing/2014/main" id="{C616B391-7535-B85E-B5C4-964CEB08BEFA}"/>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449;p12">
              <a:extLst>
                <a:ext uri="{FF2B5EF4-FFF2-40B4-BE49-F238E27FC236}">
                  <a16:creationId xmlns:a16="http://schemas.microsoft.com/office/drawing/2014/main" id="{72971C98-2593-391D-8B3D-5DD1017CC9F7}"/>
                </a:ext>
              </a:extLst>
            </p:cNvPr>
            <p:cNvGrpSpPr/>
            <p:nvPr/>
          </p:nvGrpSpPr>
          <p:grpSpPr>
            <a:xfrm rot="16200000">
              <a:off x="7835529" y="2518097"/>
              <a:ext cx="840116" cy="6315692"/>
              <a:chOff x="0" y="0"/>
              <a:chExt cx="3304540" cy="28512680"/>
            </a:xfrm>
          </p:grpSpPr>
          <p:sp>
            <p:nvSpPr>
              <p:cNvPr id="43" name="Google Shape;450;p12">
                <a:extLst>
                  <a:ext uri="{FF2B5EF4-FFF2-40B4-BE49-F238E27FC236}">
                    <a16:creationId xmlns:a16="http://schemas.microsoft.com/office/drawing/2014/main" id="{9FF91967-181E-6D6E-0228-3BFD2DF886BE}"/>
                  </a:ext>
                </a:extLst>
              </p:cNvPr>
              <p:cNvSpPr/>
              <p:nvPr/>
            </p:nvSpPr>
            <p:spPr>
              <a:xfrm>
                <a:off x="127006" y="126992"/>
                <a:ext cx="3051809" cy="2819517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44" name="Google Shape;451;p12">
                <a:extLst>
                  <a:ext uri="{FF2B5EF4-FFF2-40B4-BE49-F238E27FC236}">
                    <a16:creationId xmlns:a16="http://schemas.microsoft.com/office/drawing/2014/main" id="{4B8370F1-0BA6-168A-20DD-306E6DA6F0D7}"/>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28" name="Google Shape;453;p12">
              <a:extLst>
                <a:ext uri="{FF2B5EF4-FFF2-40B4-BE49-F238E27FC236}">
                  <a16:creationId xmlns:a16="http://schemas.microsoft.com/office/drawing/2014/main" id="{1541BD14-0331-2949-E65B-85468217D3AF}"/>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456;p12">
              <a:extLst>
                <a:ext uri="{FF2B5EF4-FFF2-40B4-BE49-F238E27FC236}">
                  <a16:creationId xmlns:a16="http://schemas.microsoft.com/office/drawing/2014/main" id="{E8809239-67B7-DF15-7DE4-C24B7A837124}"/>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30" name="Google Shape;457;p12">
              <a:extLst>
                <a:ext uri="{FF2B5EF4-FFF2-40B4-BE49-F238E27FC236}">
                  <a16:creationId xmlns:a16="http://schemas.microsoft.com/office/drawing/2014/main" id="{1AFE5E88-35A4-18D7-300B-807EE28FA134}"/>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31" name="Google Shape;458;p12">
              <a:extLst>
                <a:ext uri="{FF2B5EF4-FFF2-40B4-BE49-F238E27FC236}">
                  <a16:creationId xmlns:a16="http://schemas.microsoft.com/office/drawing/2014/main" id="{719531F0-4D4C-AACD-615C-8BC89BF28440}"/>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32" name="Google Shape;459;p12">
              <a:extLst>
                <a:ext uri="{FF2B5EF4-FFF2-40B4-BE49-F238E27FC236}">
                  <a16:creationId xmlns:a16="http://schemas.microsoft.com/office/drawing/2014/main" id="{A0591A95-2B2F-AFFE-3A6C-B4AAC9BEFC31}"/>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33" name="Google Shape;440;p12">
              <a:extLst>
                <a:ext uri="{FF2B5EF4-FFF2-40B4-BE49-F238E27FC236}">
                  <a16:creationId xmlns:a16="http://schemas.microsoft.com/office/drawing/2014/main" id="{971CBCE4-31C9-1148-8A62-B6E982874729}"/>
                </a:ext>
              </a:extLst>
            </p:cNvPr>
            <p:cNvSpPr txBox="1"/>
            <p:nvPr/>
          </p:nvSpPr>
          <p:spPr>
            <a:xfrm>
              <a:off x="5640674" y="2578248"/>
              <a:ext cx="6315692" cy="2042107"/>
            </a:xfrm>
            <a:prstGeom prst="rect">
              <a:avLst/>
            </a:prstGeom>
            <a:noFill/>
            <a:ln>
              <a:noFill/>
            </a:ln>
          </p:spPr>
          <p:txBody>
            <a:bodyPr spcFirstLastPara="1" wrap="square" lIns="0" tIns="0" rIns="0" bIns="0" anchor="t" anchorCtr="0">
              <a:spAutoFit/>
            </a:bodyPr>
            <a:lstStyle/>
            <a:p>
              <a:pPr algn="ctr">
                <a:lnSpc>
                  <a:spcPct val="140008"/>
                </a:lnSpc>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Image capture for number plate detection and text detection</a:t>
              </a:r>
              <a:endParaRPr lang="en-US" sz="2000" kern="100" dirty="0">
                <a:solidFill>
                  <a:schemeClr val="bg1"/>
                </a:solidFill>
                <a:effectLst/>
                <a:latin typeface="Aptos" panose="020B0004020202020204" pitchFamily="34" charset="0"/>
                <a:ea typeface="Aptos" panose="020B0004020202020204" pitchFamily="34" charset="0"/>
                <a:cs typeface="Latha" panose="020B0604020202020204" pitchFamily="34" charset="0"/>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4" name="Google Shape;440;p12">
              <a:extLst>
                <a:ext uri="{FF2B5EF4-FFF2-40B4-BE49-F238E27FC236}">
                  <a16:creationId xmlns:a16="http://schemas.microsoft.com/office/drawing/2014/main" id="{34FBF851-9AE1-43FE-3453-70C216F254E5}"/>
                </a:ext>
              </a:extLst>
            </p:cNvPr>
            <p:cNvSpPr txBox="1"/>
            <p:nvPr/>
          </p:nvSpPr>
          <p:spPr>
            <a:xfrm>
              <a:off x="5410200" y="4203103"/>
              <a:ext cx="6450489" cy="1049239"/>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Unauthorized vehicle detection alert</a:t>
              </a:r>
              <a:r>
                <a:rPr lang="en-GB" sz="2000" kern="100" dirty="0">
                  <a:effectLst/>
                  <a:latin typeface="Times New Roman" panose="02020603050405020304" pitchFamily="18" charset="0"/>
                  <a:ea typeface="Aptos" panose="020B0004020202020204" pitchFamily="34" charset="0"/>
                  <a:cs typeface="Latha" panose="020B0604020202020204" pitchFamily="34" charset="0"/>
                </a:rPr>
                <a:t>.</a:t>
              </a:r>
              <a:endParaRPr lang="en-US" sz="20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20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35" name="Google Shape;440;p12">
              <a:extLst>
                <a:ext uri="{FF2B5EF4-FFF2-40B4-BE49-F238E27FC236}">
                  <a16:creationId xmlns:a16="http://schemas.microsoft.com/office/drawing/2014/main" id="{EF6E4EEB-48E7-3291-D273-37A815C85C98}"/>
                </a:ext>
              </a:extLst>
            </p:cNvPr>
            <p:cNvSpPr txBox="1"/>
            <p:nvPr/>
          </p:nvSpPr>
          <p:spPr>
            <a:xfrm>
              <a:off x="5085190" y="5462870"/>
              <a:ext cx="6450489" cy="511742"/>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Arrival time notification.</a:t>
              </a:r>
              <a:r>
                <a:rPr lang="en-US" sz="2000" kern="100" dirty="0">
                  <a:solidFill>
                    <a:schemeClr val="bg1"/>
                  </a:solidFill>
                  <a:latin typeface="Aptos" panose="020B0004020202020204" pitchFamily="34" charset="0"/>
                  <a:ea typeface="Aptos" panose="020B0004020202020204" pitchFamily="34" charset="0"/>
                  <a:cs typeface="Arial Unicode MS"/>
                </a:rPr>
                <a:t>&amp; </a:t>
              </a: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Enhance tourist experience</a:t>
              </a:r>
              <a:r>
                <a:rPr lang="en-GB" sz="2000" kern="100" dirty="0">
                  <a:effectLst/>
                  <a:latin typeface="Times New Roman" panose="02020603050405020304" pitchFamily="18" charset="0"/>
                  <a:ea typeface="Aptos" panose="020B0004020202020204" pitchFamily="34" charset="0"/>
                  <a:cs typeface="Latha" panose="020B0604020202020204" pitchFamily="34" charset="0"/>
                </a:rPr>
                <a:t>.</a:t>
              </a:r>
              <a:endParaRPr lang="en-US" sz="2000" kern="100" dirty="0">
                <a:effectLst/>
                <a:latin typeface="Aptos" panose="020B0004020202020204" pitchFamily="34" charset="0"/>
                <a:ea typeface="Aptos" panose="020B0004020202020204" pitchFamily="34" charset="0"/>
                <a:cs typeface="Latha" panose="020B0604020202020204" pitchFamily="34" charset="0"/>
              </a:endParaRPr>
            </a:p>
          </p:txBody>
        </p:sp>
        <p:grpSp>
          <p:nvGrpSpPr>
            <p:cNvPr id="36" name="Google Shape;426;p12">
              <a:extLst>
                <a:ext uri="{FF2B5EF4-FFF2-40B4-BE49-F238E27FC236}">
                  <a16:creationId xmlns:a16="http://schemas.microsoft.com/office/drawing/2014/main" id="{11C445D4-FDAC-D162-2B5E-2896DC49023C}"/>
                </a:ext>
              </a:extLst>
            </p:cNvPr>
            <p:cNvGrpSpPr/>
            <p:nvPr/>
          </p:nvGrpSpPr>
          <p:grpSpPr>
            <a:xfrm rot="16200000">
              <a:off x="6550094" y="-2567377"/>
              <a:ext cx="840116" cy="6249409"/>
              <a:chOff x="-2" y="7"/>
              <a:chExt cx="3304540" cy="28213435"/>
            </a:xfrm>
          </p:grpSpPr>
          <p:sp>
            <p:nvSpPr>
              <p:cNvPr id="41" name="Google Shape;427;p12">
                <a:extLst>
                  <a:ext uri="{FF2B5EF4-FFF2-40B4-BE49-F238E27FC236}">
                    <a16:creationId xmlns:a16="http://schemas.microsoft.com/office/drawing/2014/main" id="{5FE68A9A-4995-C354-066E-4AA46CF4F07C}"/>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42" name="Google Shape;428;p12">
                <a:extLst>
                  <a:ext uri="{FF2B5EF4-FFF2-40B4-BE49-F238E27FC236}">
                    <a16:creationId xmlns:a16="http://schemas.microsoft.com/office/drawing/2014/main" id="{188945D2-7531-2C69-3A2A-319248EAA263}"/>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37" name="Google Shape;440;p12">
              <a:extLst>
                <a:ext uri="{FF2B5EF4-FFF2-40B4-BE49-F238E27FC236}">
                  <a16:creationId xmlns:a16="http://schemas.microsoft.com/office/drawing/2014/main" id="{BE234566-07A3-E94C-6DFD-07C7C12C86A7}"/>
                </a:ext>
              </a:extLst>
            </p:cNvPr>
            <p:cNvSpPr txBox="1"/>
            <p:nvPr/>
          </p:nvSpPr>
          <p:spPr>
            <a:xfrm>
              <a:off x="3565826" y="276609"/>
              <a:ext cx="6315692" cy="1022269"/>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GB" sz="2000" kern="100" dirty="0">
                  <a:solidFill>
                    <a:schemeClr val="bg1"/>
                  </a:solidFill>
                  <a:effectLst/>
                  <a:latin typeface="Times New Roman" panose="02020603050405020304" pitchFamily="18" charset="0"/>
                  <a:ea typeface="Aptos" panose="020B0004020202020204" pitchFamily="34" charset="0"/>
                  <a:cs typeface="Latha" panose="020B0604020202020204" pitchFamily="34" charset="0"/>
                </a:rPr>
                <a:t>Provide seat availability information</a:t>
              </a:r>
              <a:endParaRPr lang="en-US" sz="20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2000" dirty="0">
                <a:solidFill>
                  <a:schemeClr val="bg1"/>
                </a:solidFill>
              </a:endParaRPr>
            </a:p>
          </p:txBody>
        </p:sp>
        <p:sp>
          <p:nvSpPr>
            <p:cNvPr id="38" name="Google Shape;431;p12">
              <a:extLst>
                <a:ext uri="{FF2B5EF4-FFF2-40B4-BE49-F238E27FC236}">
                  <a16:creationId xmlns:a16="http://schemas.microsoft.com/office/drawing/2014/main" id="{24D5E7C3-6C38-5741-C471-7F5D48AF853B}"/>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56;p12">
              <a:extLst>
                <a:ext uri="{FF2B5EF4-FFF2-40B4-BE49-F238E27FC236}">
                  <a16:creationId xmlns:a16="http://schemas.microsoft.com/office/drawing/2014/main" id="{A1EFBEFE-DD14-349E-A5D4-174018E5F827}"/>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40" name="Google Shape;424;p12">
              <a:extLst>
                <a:ext uri="{FF2B5EF4-FFF2-40B4-BE49-F238E27FC236}">
                  <a16:creationId xmlns:a16="http://schemas.microsoft.com/office/drawing/2014/main" id="{2B8E6495-F9D7-8137-6DBF-3114115B8945}"/>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a:extLst>
              <a:ext uri="{FF2B5EF4-FFF2-40B4-BE49-F238E27FC236}">
                <a16:creationId xmlns:a16="http://schemas.microsoft.com/office/drawing/2014/main" id="{3BA15880-92B6-641F-A9DC-5C290DEB399D}"/>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59941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DC2A5F66-83DB-CADD-CB38-064D00E79F94}"/>
              </a:ext>
            </a:extLst>
          </p:cNvPr>
          <p:cNvPicPr>
            <a:picLocks noChangeAspect="1"/>
          </p:cNvPicPr>
          <p:nvPr/>
        </p:nvPicPr>
        <p:blipFill>
          <a:blip r:embed="rId4"/>
          <a:stretch>
            <a:fillRect/>
          </a:stretch>
        </p:blipFill>
        <p:spPr>
          <a:xfrm>
            <a:off x="609600" y="15462"/>
            <a:ext cx="10565284" cy="1566808"/>
          </a:xfrm>
          <a:prstGeom prst="rect">
            <a:avLst/>
          </a:prstGeom>
        </p:spPr>
      </p:pic>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5"/>
          <a:stretch>
            <a:fillRect/>
          </a:stretch>
        </p:blipFill>
        <p:spPr>
          <a:xfrm>
            <a:off x="1053695" y="679571"/>
            <a:ext cx="10528705" cy="1530229"/>
          </a:xfrm>
          <a:prstGeom prst="rect">
            <a:avLst/>
          </a:prstGeom>
        </p:spPr>
      </p:pic>
      <p:sp>
        <p:nvSpPr>
          <p:cNvPr id="3" name="Rectangle 2">
            <a:extLst>
              <a:ext uri="{FF2B5EF4-FFF2-40B4-BE49-F238E27FC236}">
                <a16:creationId xmlns:a16="http://schemas.microsoft.com/office/drawing/2014/main" id="{39327FF9-5E84-D5B6-A0B1-DC2B3218C28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8" name="Picture 7" descr="A diagram of a diagram of a company&#10;&#10;Description automatically generated with medium confidence">
            <a:extLst>
              <a:ext uri="{FF2B5EF4-FFF2-40B4-BE49-F238E27FC236}">
                <a16:creationId xmlns:a16="http://schemas.microsoft.com/office/drawing/2014/main" id="{02505C41-A162-7481-962E-72242F3FAE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000" y="1354676"/>
            <a:ext cx="7800975" cy="4964979"/>
          </a:xfrm>
          <a:prstGeom prst="rect">
            <a:avLst/>
          </a:prstGeom>
        </p:spPr>
      </p:pic>
    </p:spTree>
    <p:extLst>
      <p:ext uri="{BB962C8B-B14F-4D97-AF65-F5344CB8AC3E}">
        <p14:creationId xmlns:p14="http://schemas.microsoft.com/office/powerpoint/2010/main" val="272771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75260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528389" y="151799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350852"/>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515672" y="2429952"/>
            <a:ext cx="2836285" cy="2749471"/>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Google Translate</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Django</a:t>
            </a: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TensorFlow</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 DB</a:t>
            </a:r>
          </a:p>
          <a:p>
            <a:pPr marL="742950" marR="0" indent="-285750">
              <a:lnSpc>
                <a:spcPct val="107000"/>
              </a:lnSpc>
              <a:spcBef>
                <a:spcPts val="0"/>
              </a:spcBef>
              <a:spcAft>
                <a:spcPts val="0"/>
              </a:spcAft>
              <a:buFont typeface="Arial" panose="020B0604020202020204" pitchFamily="34" charset="0"/>
              <a:buChar char="•"/>
            </a:pPr>
            <a:r>
              <a:rPr lang="en-US" kern="100" dirty="0">
                <a:solidFill>
                  <a:schemeClr val="bg1"/>
                </a:solidFill>
                <a:latin typeface="Aptos" panose="020B0004020202020204" pitchFamily="34" charset="0"/>
                <a:ea typeface="Aptos" panose="020B0004020202020204" pitchFamily="34" charset="0"/>
                <a:cs typeface="Iskoola Pota" panose="020B0502040204020203" pitchFamily="34" charset="0"/>
              </a:rPr>
              <a:t>Firebase</a:t>
            </a:r>
          </a:p>
          <a:p>
            <a:pPr marL="742950" marR="0" indent="-285750">
              <a:lnSpc>
                <a:spcPct val="107000"/>
              </a:lnSpc>
              <a:spcBef>
                <a:spcPts val="0"/>
              </a:spcBef>
              <a:spcAft>
                <a:spcPts val="0"/>
              </a:spcAft>
              <a:buFont typeface="Arial" panose="020B0604020202020204" pitchFamily="34" charset="0"/>
              <a:buChar char="•"/>
            </a:pPr>
            <a:r>
              <a:rPr lang="en-US" sz="1800" kern="100" dirty="0" err="1">
                <a:solidFill>
                  <a:schemeClr val="bg1"/>
                </a:solidFill>
                <a:effectLst/>
                <a:latin typeface="Aptos" panose="020B0004020202020204" pitchFamily="34" charset="0"/>
                <a:ea typeface="Aptos" panose="020B0004020202020204" pitchFamily="34" charset="0"/>
                <a:cs typeface="Iskoola Pota" panose="020B0502040204020203" pitchFamily="34" charset="0"/>
              </a:rPr>
              <a:t>Keras</a:t>
            </a: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897617" y="1910833"/>
            <a:ext cx="2286000" cy="1564019"/>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14D81FC8-85CD-57F2-6139-0715F8097E08}"/>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7" name="Picture 6" descr="A person standing in front of a computer&#10;&#10;Description automatically generated">
            <a:extLst>
              <a:ext uri="{FF2B5EF4-FFF2-40B4-BE49-F238E27FC236}">
                <a16:creationId xmlns:a16="http://schemas.microsoft.com/office/drawing/2014/main" id="{FF973129-EBB4-6A58-F43A-5FF6B2E870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5806" y="1709187"/>
            <a:ext cx="6288072" cy="4191000"/>
          </a:xfrm>
          <a:prstGeom prst="rect">
            <a:avLst/>
          </a:prstGeom>
        </p:spPr>
      </p:pic>
      <p:sp>
        <p:nvSpPr>
          <p:cNvPr id="4" name="Google Shape;481;p14">
            <a:extLst>
              <a:ext uri="{FF2B5EF4-FFF2-40B4-BE49-F238E27FC236}">
                <a16:creationId xmlns:a16="http://schemas.microsoft.com/office/drawing/2014/main" id="{1EC77270-045A-C90F-6523-584FDA81749D}"/>
              </a:ext>
            </a:extLst>
          </p:cNvPr>
          <p:cNvSpPr/>
          <p:nvPr/>
        </p:nvSpPr>
        <p:spPr>
          <a:xfrm>
            <a:off x="4572425" y="122979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6E7EE609-2D1A-B9DF-AB65-AFCE51C73C32}"/>
              </a:ext>
            </a:extLst>
          </p:cNvPr>
          <p:cNvSpPr txBox="1"/>
          <p:nvPr/>
        </p:nvSpPr>
        <p:spPr>
          <a:xfrm>
            <a:off x="4172613" y="1513715"/>
            <a:ext cx="3580909" cy="4527650"/>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Microservices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Event-Driven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Client-Server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RESTful API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Cloud-Native Architecture</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Convolutional Neural Networks (CNN)</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K-Nearest </a:t>
            </a:r>
            <a:r>
              <a:rPr lang="en-GB" dirty="0" err="1">
                <a:solidFill>
                  <a:schemeClr val="bg1"/>
                </a:solidFill>
                <a:latin typeface="Aptos" panose="020B0004020202020204" pitchFamily="34" charset="0"/>
              </a:rPr>
              <a:t>Neighbors</a:t>
            </a:r>
            <a:r>
              <a:rPr lang="en-GB" dirty="0">
                <a:solidFill>
                  <a:schemeClr val="bg1"/>
                </a:solidFill>
                <a:latin typeface="Aptos" panose="020B0004020202020204" pitchFamily="34" charset="0"/>
              </a:rPr>
              <a:t> (KNN)</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Content-Based Filtering</a:t>
            </a:r>
          </a:p>
          <a:p>
            <a:pPr marL="742950" marR="0" indent="-285750">
              <a:lnSpc>
                <a:spcPct val="107000"/>
              </a:lnSpc>
              <a:spcBef>
                <a:spcPts val="0"/>
              </a:spcBef>
              <a:spcAft>
                <a:spcPts val="0"/>
              </a:spcAft>
              <a:buFont typeface="Arial" panose="020B0604020202020204" pitchFamily="34" charset="0"/>
              <a:buChar char="•"/>
            </a:pPr>
            <a:r>
              <a:rPr lang="en-GB" dirty="0">
                <a:solidFill>
                  <a:schemeClr val="bg1"/>
                </a:solidFill>
                <a:latin typeface="Aptos" panose="020B0004020202020204" pitchFamily="34" charset="0"/>
              </a:rPr>
              <a:t>Linear Regression</a:t>
            </a: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1" name="Google Shape;480;p14">
            <a:extLst>
              <a:ext uri="{FF2B5EF4-FFF2-40B4-BE49-F238E27FC236}">
                <a16:creationId xmlns:a16="http://schemas.microsoft.com/office/drawing/2014/main" id="{78EE7AEE-B00F-4432-9FBD-DC27079719CB}"/>
              </a:ext>
            </a:extLst>
          </p:cNvPr>
          <p:cNvSpPr/>
          <p:nvPr/>
        </p:nvSpPr>
        <p:spPr>
          <a:xfrm>
            <a:off x="8542775" y="1513715"/>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93BE12CE-9A7C-C955-4CD9-182D04A67CD1}"/>
              </a:ext>
            </a:extLst>
          </p:cNvPr>
          <p:cNvSpPr txBox="1"/>
          <p:nvPr/>
        </p:nvSpPr>
        <p:spPr>
          <a:xfrm>
            <a:off x="8260214" y="1610736"/>
            <a:ext cx="3232131" cy="4353371"/>
          </a:xfrm>
          <a:prstGeom prst="rect">
            <a:avLst/>
          </a:prstGeom>
          <a:noFill/>
        </p:spPr>
        <p:txBody>
          <a:bodyPr wrap="square" rtlCol="0">
            <a:spAutoFit/>
          </a:bodyPr>
          <a:lstStyle/>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Data Augmentation</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Cross-Validation</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Feature Engineering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Hyperparameter Tuning</a:t>
            </a:r>
          </a:p>
          <a:p>
            <a:pPr marL="742950" marR="0" indent="-285750">
              <a:lnSpc>
                <a:spcPct val="150000"/>
              </a:lnSpc>
              <a:spcBef>
                <a:spcPts val="0"/>
              </a:spcBef>
              <a:spcAft>
                <a:spcPts val="0"/>
              </a:spcAft>
              <a:buFont typeface="Arial" panose="020B0604020202020204" pitchFamily="34" charset="0"/>
              <a:buChar char="•"/>
            </a:pPr>
            <a:r>
              <a:rPr lang="en-GB"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Transfer Learning</a:t>
            </a: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Tree>
    <p:extLst>
      <p:ext uri="{BB962C8B-B14F-4D97-AF65-F5344CB8AC3E}">
        <p14:creationId xmlns:p14="http://schemas.microsoft.com/office/powerpoint/2010/main" val="2103942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9" grpId="0" animBg="1"/>
      <p:bldP spid="38" grpId="0"/>
      <p:bldP spid="40" grpId="0"/>
      <p:bldP spid="4" grpId="0" animBg="1"/>
      <p:bldP spid="8" grpId="0"/>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1170212" y="15239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141716-71BB-A653-BBED-83781E42D2C2}"/>
              </a:ext>
            </a:extLst>
          </p:cNvPr>
          <p:cNvSpPr/>
          <p:nvPr/>
        </p:nvSpPr>
        <p:spPr>
          <a:xfrm>
            <a:off x="6576849" y="1519728"/>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94012" y="39623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91AE8F3-6A28-7D0C-D019-056F037E010A}"/>
              </a:ext>
            </a:extLst>
          </p:cNvPr>
          <p:cNvSpPr txBox="1"/>
          <p:nvPr/>
        </p:nvSpPr>
        <p:spPr>
          <a:xfrm>
            <a:off x="6737274" y="1562934"/>
            <a:ext cx="4681137" cy="1880387"/>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Personnel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indent="-285750">
              <a:lnSpc>
                <a:spcPct val="150000"/>
              </a:lnSpc>
              <a:buFont typeface="Arial" panose="020B0604020202020204" pitchFamily="34" charset="0"/>
              <a:buChar char="•"/>
            </a:pPr>
            <a:r>
              <a:rPr lang="en-GB" sz="1400" dirty="0" err="1">
                <a:solidFill>
                  <a:schemeClr val="bg1"/>
                </a:solidFill>
              </a:rPr>
              <a:t>Develope</a:t>
            </a:r>
            <a:r>
              <a:rPr lang="en-GB" sz="1400" dirty="0">
                <a:solidFill>
                  <a:schemeClr val="bg1"/>
                </a:solidFill>
              </a:rPr>
              <a:t>: Backend (Python/Node.js), Frontend (React Native/Flutter)</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DevOps Engineer: Cloud and server management</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UI/UX Design: Mobile app and user interface design</a:t>
            </a:r>
            <a:endParaRPr lang="en-US" sz="14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8" name="TextBox 17">
            <a:extLst>
              <a:ext uri="{FF2B5EF4-FFF2-40B4-BE49-F238E27FC236}">
                <a16:creationId xmlns:a16="http://schemas.microsoft.com/office/drawing/2014/main" id="{229DF13C-0DBA-11FD-1F91-DBCC1606E512}"/>
              </a:ext>
            </a:extLst>
          </p:cNvPr>
          <p:cNvSpPr txBox="1"/>
          <p:nvPr/>
        </p:nvSpPr>
        <p:spPr>
          <a:xfrm>
            <a:off x="1272853" y="1519728"/>
            <a:ext cx="4681137" cy="2201693"/>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indent="-285750">
              <a:lnSpc>
                <a:spcPct val="150000"/>
              </a:lnSpc>
              <a:buFont typeface="Arial" panose="020B0604020202020204" pitchFamily="34" charset="0"/>
              <a:buChar char="•"/>
            </a:pPr>
            <a:r>
              <a:rPr lang="en-GB" sz="1400" dirty="0">
                <a:solidFill>
                  <a:schemeClr val="bg1"/>
                </a:solidFill>
              </a:rPr>
              <a:t>Operating Systems: Linux, Windows Server</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Languages: Python, JavaScript</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Frameworks: Django/Flask, Node.js, React Native/Flutter</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Libraries: TensorFlow, OpenCV, Tesseract</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Databases: Firebase, MongoDB</a:t>
            </a:r>
            <a:endParaRPr lang="en-US" sz="1400" dirty="0">
              <a:solidFill>
                <a:schemeClr val="bg1"/>
              </a:solidFill>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1300562" y="4005327"/>
            <a:ext cx="4681137" cy="2135841"/>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285750" indent="-285750">
              <a:lnSpc>
                <a:spcPct val="150000"/>
              </a:lnSpc>
              <a:buFont typeface="Arial" panose="020B0604020202020204" pitchFamily="34" charset="0"/>
              <a:buChar char="•"/>
            </a:pPr>
            <a:r>
              <a:rPr lang="en-GB" sz="1400" dirty="0">
                <a:solidFill>
                  <a:schemeClr val="bg1"/>
                </a:solidFill>
              </a:rPr>
              <a:t>Real-time bus tracking and ETA prediction</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Image capture and OCR for number plate detection</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Unauthorized vehicle detection alerts</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Real-time seat availability check</a:t>
            </a:r>
            <a:endParaRPr lang="en-US" sz="1400" dirty="0">
              <a:solidFill>
                <a:schemeClr val="bg1"/>
              </a:solidFill>
            </a:endParaRPr>
          </a:p>
          <a:p>
            <a:pPr marL="285750" indent="-285750">
              <a:lnSpc>
                <a:spcPct val="150000"/>
              </a:lnSpc>
              <a:buFont typeface="Arial" panose="020B0604020202020204" pitchFamily="34" charset="0"/>
              <a:buChar char="•"/>
            </a:pPr>
            <a:r>
              <a:rPr lang="en-GB" sz="1400" dirty="0">
                <a:solidFill>
                  <a:schemeClr val="bg1"/>
                </a:solidFill>
              </a:rPr>
              <a:t>Multilingual support and travel purpose selection</a:t>
            </a:r>
            <a:endParaRPr lang="en-US" sz="1400" dirty="0">
              <a:solidFill>
                <a:schemeClr val="bg1"/>
              </a:solidFill>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721508" y="3935847"/>
            <a:ext cx="4681137" cy="2135841"/>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742950" lvl="1" indent="-285750">
              <a:lnSpc>
                <a:spcPct val="150000"/>
              </a:lnSpc>
              <a:buFont typeface="Arial" panose="020B0604020202020204" pitchFamily="34" charset="0"/>
              <a:buChar char="•"/>
            </a:pPr>
            <a:r>
              <a:rPr lang="en-GB" sz="1400" dirty="0">
                <a:solidFill>
                  <a:schemeClr val="bg1"/>
                </a:solidFill>
              </a:rPr>
              <a:t>Performance</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Scalability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Security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Reliability</a:t>
            </a:r>
            <a:endParaRPr lang="en-US" sz="1400" dirty="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Usability</a:t>
            </a:r>
            <a:endParaRPr lang="en-US" sz="1400" dirty="0">
              <a:solidFill>
                <a:schemeClr val="bg1"/>
              </a:solidFill>
            </a:endParaRPr>
          </a:p>
        </p:txBody>
      </p:sp>
      <p:sp>
        <p:nvSpPr>
          <p:cNvPr id="7" name="Rectangle 6">
            <a:extLst>
              <a:ext uri="{FF2B5EF4-FFF2-40B4-BE49-F238E27FC236}">
                <a16:creationId xmlns:a16="http://schemas.microsoft.com/office/drawing/2014/main" id="{85EEFE05-61CF-244E-E114-398CE200CB10}"/>
              </a:ext>
            </a:extLst>
          </p:cNvPr>
          <p:cNvSpPr/>
          <p:nvPr/>
        </p:nvSpPr>
        <p:spPr>
          <a:xfrm>
            <a:off x="2573517" y="65532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703845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0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1" grpId="0" animBg="1"/>
      <p:bldP spid="12" grpId="0" animBg="1"/>
      <p:bldP spid="14" grpId="0" animBg="1"/>
      <p:bldP spid="16"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4800600" y="297435"/>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9D644A40-6B23-5D3D-6E50-6236A34CE254}"/>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03849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Rectangle 2">
            <a:extLst>
              <a:ext uri="{FF2B5EF4-FFF2-40B4-BE49-F238E27FC236}">
                <a16:creationId xmlns:a16="http://schemas.microsoft.com/office/drawing/2014/main" id="{FC7C4591-4E3A-66C8-666B-15FB0CC5C88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a:t>
            </a:r>
            <a:r>
              <a:rPr lang="en-US" sz="1800" b="1" dirty="0">
                <a:solidFill>
                  <a:schemeClr val="tx1"/>
                </a:solidFill>
              </a:rPr>
              <a:t>|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pic>
        <p:nvPicPr>
          <p:cNvPr id="7" name="Picture 6" descr="A diagram with text on it&#10;&#10;Description automatically generated with medium confidence">
            <a:extLst>
              <a:ext uri="{FF2B5EF4-FFF2-40B4-BE49-F238E27FC236}">
                <a16:creationId xmlns:a16="http://schemas.microsoft.com/office/drawing/2014/main" id="{A387951E-6BAA-2EF6-2199-D271C82986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99" y="1143000"/>
            <a:ext cx="11734800" cy="4846606"/>
          </a:xfrm>
          <a:prstGeom prst="rect">
            <a:avLst/>
          </a:prstGeom>
        </p:spPr>
      </p:pic>
    </p:spTree>
    <p:extLst>
      <p:ext uri="{BB962C8B-B14F-4D97-AF65-F5344CB8AC3E}">
        <p14:creationId xmlns:p14="http://schemas.microsoft.com/office/powerpoint/2010/main" val="196698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7" name="Rectangle 6">
            <a:extLst>
              <a:ext uri="{FF2B5EF4-FFF2-40B4-BE49-F238E27FC236}">
                <a16:creationId xmlns:a16="http://schemas.microsoft.com/office/drawing/2014/main" id="{1C69EF5B-BC35-7099-7FB7-C5EDF28EC0C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TextBox 3">
            <a:extLst>
              <a:ext uri="{FF2B5EF4-FFF2-40B4-BE49-F238E27FC236}">
                <a16:creationId xmlns:a16="http://schemas.microsoft.com/office/drawing/2014/main" id="{12CD4B23-05B7-DAAB-4733-F67577501A9A}"/>
              </a:ext>
            </a:extLst>
          </p:cNvPr>
          <p:cNvSpPr txBox="1"/>
          <p:nvPr/>
        </p:nvSpPr>
        <p:spPr>
          <a:xfrm>
            <a:off x="685800" y="780977"/>
            <a:ext cx="11049000" cy="5597430"/>
          </a:xfrm>
          <a:prstGeom prst="rect">
            <a:avLst/>
          </a:prstGeom>
          <a:noFill/>
        </p:spPr>
        <p:txBody>
          <a:bodyPr wrap="square" rtlCol="0">
            <a:spAutoFit/>
          </a:bodyPr>
          <a:lstStyle/>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[1] "GSM and GPS-Based Vehicle Tracking System," Electronics For You,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4"/>
              </a:rPr>
              <a:t>https://www.electronicsforu.com/electronics-projects/hardware-diy/gsm-gps-based-vehicle-tracking-system</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[2] V. Kumar, "Vehicle Number Plate Detection System Using Image Processing Approach," ResearchGate,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5"/>
              </a:rPr>
              <a:t>https://www.researchgate.net/publication/375883893_Vehicle_Number_Plate_Detection_System_Using_Image_Processing_Approach#:~:text=The%20number%20plate%20region%20in,contains%20the%20specific%20vehicle%20information</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[3]S. Du, M. Ibrahim, M. Shehata, and W. </a:t>
            </a:r>
            <a:r>
              <a:rPr lang="en-GB" sz="1500" kern="100" dirty="0" err="1">
                <a:effectLst/>
                <a:latin typeface="Aptos" panose="020B0004020202020204" pitchFamily="34" charset="0"/>
                <a:ea typeface="Aptos" panose="020B0004020202020204" pitchFamily="34" charset="0"/>
                <a:cs typeface="Latha" panose="020B0604020202020204" pitchFamily="34" charset="0"/>
              </a:rPr>
              <a:t>Badawy</a:t>
            </a:r>
            <a:r>
              <a:rPr lang="en-GB" sz="1500" kern="100" dirty="0">
                <a:effectLst/>
                <a:latin typeface="Aptos" panose="020B0004020202020204" pitchFamily="34" charset="0"/>
                <a:ea typeface="Aptos" panose="020B0004020202020204" pitchFamily="34" charset="0"/>
                <a:cs typeface="Latha" panose="020B0604020202020204" pitchFamily="34" charset="0"/>
              </a:rPr>
              <a:t>, "Automatic license plate recognition (ALPR): A state-of-the-art review," in IEEE Transactions on Circuits and Systems for Video Technology, vol. 23, no. 2, pp. 311-325, Feb. 2013, </a:t>
            </a:r>
            <a:r>
              <a:rPr lang="en-GB" sz="1500" kern="100" dirty="0" err="1">
                <a:effectLst/>
                <a:latin typeface="Aptos" panose="020B0004020202020204" pitchFamily="34" charset="0"/>
                <a:ea typeface="Aptos" panose="020B0004020202020204" pitchFamily="34" charset="0"/>
                <a:cs typeface="Latha" panose="020B0604020202020204" pitchFamily="34" charset="0"/>
              </a:rPr>
              <a:t>doi</a:t>
            </a:r>
            <a:r>
              <a:rPr lang="en-GB" sz="1500" kern="100" dirty="0">
                <a:effectLst/>
                <a:latin typeface="Aptos" panose="020B0004020202020204" pitchFamily="34" charset="0"/>
                <a:ea typeface="Aptos" panose="020B0004020202020204" pitchFamily="34" charset="0"/>
                <a:cs typeface="Latha" panose="020B0604020202020204" pitchFamily="34" charset="0"/>
              </a:rPr>
              <a:t>: 10.1109/TCSVT.2012.2203741.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6"/>
              </a:rPr>
              <a:t>https://ieeexplore.ieee.org/document/6143420</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[4]"Places API Overview," Google Maps Documentation,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7"/>
              </a:rPr>
              <a:t>https://developers.google.com/maps/documentation/places/web-service/overview</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 </a:t>
            </a:r>
          </a:p>
          <a:p>
            <a:pPr>
              <a:lnSpc>
                <a:spcPct val="107000"/>
              </a:lnSpc>
              <a:spcAft>
                <a:spcPts val="800"/>
              </a:spcAft>
            </a:pPr>
            <a:r>
              <a:rPr lang="en-GB" sz="1500" kern="100" dirty="0">
                <a:effectLst/>
                <a:latin typeface="Aptos" panose="020B0004020202020204" pitchFamily="34" charset="0"/>
                <a:ea typeface="Aptos" panose="020B0004020202020204" pitchFamily="34" charset="0"/>
                <a:cs typeface="Latha" panose="020B0604020202020204" pitchFamily="34" charset="0"/>
              </a:rPr>
              <a:t>[5]"Notifications: Track Your Vehicle with Ease," GPS-Trace Blog, Accessed: Aug. 12, 2024. [Online]. Available: </a:t>
            </a:r>
            <a:r>
              <a:rPr lang="en-GB" sz="1500" u="sng" kern="100" dirty="0">
                <a:solidFill>
                  <a:srgbClr val="467886"/>
                </a:solidFill>
                <a:effectLst/>
                <a:latin typeface="Aptos" panose="020B0004020202020204" pitchFamily="34" charset="0"/>
                <a:ea typeface="Aptos" panose="020B0004020202020204" pitchFamily="34" charset="0"/>
                <a:cs typeface="Latha" panose="020B0604020202020204" pitchFamily="34" charset="0"/>
                <a:hlinkClick r:id="rId8"/>
              </a:rPr>
              <a:t>https://gps-trace.com/en/blog/notifications-track-your-vehicle-with-ease#:~:text=Geofence%20alerts%20allow%20you%20to,of%20or%20into%20those%20boundaries.&amp;text=They%20make%20it%20clear%20if,with%20which%20it%20is%20used.&amp;text=Trip%20notifications%20can%20be%20used,start%2Fend%20of%20a%20trip</a:t>
            </a:r>
            <a:endParaRPr lang="en-GB" sz="1500" kern="100" dirty="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146101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1850" y="1709738"/>
            <a:ext cx="11207750" cy="2852737"/>
          </a:xfrm>
        </p:spPr>
        <p:txBody>
          <a:bodyPr/>
          <a:lstStyle/>
          <a:p>
            <a:r>
              <a:rPr lang="en-US" b="1" dirty="0"/>
              <a:t>IT21205460 |SENARATHNE A.S.C.G</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descr="A person with a beard smiling">
            <a:extLst>
              <a:ext uri="{FF2B5EF4-FFF2-40B4-BE49-F238E27FC236}">
                <a16:creationId xmlns:a16="http://schemas.microsoft.com/office/drawing/2014/main" id="{98686E4A-E6BC-539F-37D6-5E4E85C9F6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4942" y="1930147"/>
            <a:ext cx="2669416" cy="2997705"/>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0 L 0.37552 -0.25463 " pathEditMode="relative" rAng="0" ptsTypes="AA">
                                      <p:cBhvr>
                                        <p:cTn id="6" dur="2000" fill="hold"/>
                                        <p:tgtEl>
                                          <p:spTgt spid="7"/>
                                        </p:tgtEl>
                                        <p:attrNameLst>
                                          <p:attrName>ppt_x</p:attrName>
                                          <p:attrName>ppt_y</p:attrName>
                                        </p:attrNameLst>
                                      </p:cBhvr>
                                      <p:rCtr x="18776" y="-12731"/>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1" name="Picture 10" descr="A blue bus with black background">
            <a:extLst>
              <a:ext uri="{FF2B5EF4-FFF2-40B4-BE49-F238E27FC236}">
                <a16:creationId xmlns:a16="http://schemas.microsoft.com/office/drawing/2014/main" id="{F0F4DF0C-F4CB-CEE8-5E26-F755DEA9C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158" y="5791200"/>
            <a:ext cx="6353175" cy="4762500"/>
          </a:xfrm>
          <a:prstGeom prst="rect">
            <a:avLst/>
          </a:prstGeom>
        </p:spPr>
      </p:pic>
      <p:pic>
        <p:nvPicPr>
          <p:cNvPr id="9" name="Picture 8" descr="A hand holding a phone to a yellow parking meter">
            <a:extLst>
              <a:ext uri="{FF2B5EF4-FFF2-40B4-BE49-F238E27FC236}">
                <a16:creationId xmlns:a16="http://schemas.microsoft.com/office/drawing/2014/main" id="{075F27E4-16AE-0CDB-B85D-AAB0FB3FF0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7200" y="3496802"/>
            <a:ext cx="1636157" cy="1096865"/>
          </a:xfrm>
          <a:prstGeom prst="rect">
            <a:avLst/>
          </a:prstGeom>
        </p:spPr>
      </p:pic>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4"/>
          <a:stretch>
            <a:fillRect/>
          </a:stretch>
        </p:blipFill>
        <p:spPr>
          <a:xfrm>
            <a:off x="3810000" y="289358"/>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1296709" y="1465918"/>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828040" y="1947644"/>
            <a:ext cx="10678160" cy="3884268"/>
          </a:xfrm>
          <a:prstGeom prst="rect">
            <a:avLst/>
          </a:prstGeom>
          <a:noFill/>
        </p:spPr>
        <p:txBody>
          <a:bodyPr wrap="square" rtlCol="0">
            <a:spAutoFit/>
          </a:bodyPr>
          <a:lstStyle/>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Sri Lanka's public transportation, especially bus ticketing, is inefficient, prone to errors, and inconvenient.</a:t>
            </a:r>
          </a:p>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Enables quick, contactless transactions, improving user experience for passengers.</a:t>
            </a:r>
          </a:p>
          <a:p>
            <a:pPr marL="742950" marR="0" indent="-285750">
              <a:lnSpc>
                <a:spcPct val="107000"/>
              </a:lnSpc>
              <a:spcBef>
                <a:spcPts val="0"/>
              </a:spcBef>
              <a:spcAft>
                <a:spcPts val="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Provides secure, transparent transaction recording, reducing fraud risk and enhancing trust.</a:t>
            </a:r>
          </a:p>
          <a:p>
            <a:pPr marL="742950" indent="-285750">
              <a:lnSpc>
                <a:spcPct val="107000"/>
              </a:lnSpc>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Combine NFC and blockchain [1] to enhance ticketing efficiency, security, and reliability. </a:t>
            </a:r>
          </a:p>
          <a:p>
            <a:pPr marL="742950" indent="-285750">
              <a:lnSpc>
                <a:spcPct val="107000"/>
              </a:lnSpc>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Upon NFC card tap, the transaction is processed on th</a:t>
            </a:r>
            <a:r>
              <a:rPr lang="en-US" sz="2100" kern="100" dirty="0">
                <a:latin typeface="Aptos" panose="020B0004020202020204" pitchFamily="34" charset="0"/>
                <a:ea typeface="Aptos" panose="020B0004020202020204" pitchFamily="34" charset="0"/>
                <a:cs typeface="Iskoola Pota" panose="020B0502040204020203" pitchFamily="34" charset="0"/>
              </a:rPr>
              <a:t>e </a:t>
            </a:r>
            <a:r>
              <a:rPr lang="en-US" sz="2100" kern="100" dirty="0">
                <a:effectLst/>
                <a:latin typeface="Aptos" panose="020B0004020202020204" pitchFamily="34" charset="0"/>
                <a:ea typeface="Aptos" panose="020B0004020202020204" pitchFamily="34" charset="0"/>
                <a:cs typeface="Iskoola Pota" panose="020B0502040204020203" pitchFamily="34" charset="0"/>
              </a:rPr>
              <a:t>blockchain, and the conductor receives immediate confirmation.</a:t>
            </a:r>
          </a:p>
          <a:p>
            <a:pPr marL="742950" marR="0" indent="-285750">
              <a:lnSpc>
                <a:spcPct val="107000"/>
              </a:lnSpc>
              <a:spcBef>
                <a:spcPts val="0"/>
              </a:spcBef>
              <a:spcAft>
                <a:spcPts val="800"/>
              </a:spcAft>
              <a:buFont typeface="Arial" panose="020B0604020202020204" pitchFamily="34" charset="0"/>
              <a:buChar char="•"/>
            </a:pPr>
            <a:r>
              <a:rPr lang="en-US" sz="2100" kern="100" dirty="0">
                <a:effectLst/>
                <a:latin typeface="Aptos" panose="020B0004020202020204" pitchFamily="34" charset="0"/>
                <a:ea typeface="Aptos" panose="020B0004020202020204" pitchFamily="34" charset="0"/>
                <a:cs typeface="Iskoola Pota" panose="020B0502040204020203" pitchFamily="34" charset="0"/>
              </a:rPr>
              <a:t>Potential to implement loyalty programs and passenger categorization to further improve public transportation.</a:t>
            </a: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8" name="Rectangle 7">
            <a:extLst>
              <a:ext uri="{FF2B5EF4-FFF2-40B4-BE49-F238E27FC236}">
                <a16:creationId xmlns:a16="http://schemas.microsoft.com/office/drawing/2014/main" id="{7A4A9238-58C6-DABF-E487-BD2A2572EB6F}"/>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1625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64" presetClass="path" presetSubtype="0" accel="50000" decel="50000" fill="hold" nodeType="withEffect">
                                  <p:stCondLst>
                                    <p:cond delay="1250"/>
                                  </p:stCondLst>
                                  <p:childTnLst>
                                    <p:animMotion origin="layout" path="M 2.91667E-6 -7.40741E-7 L 0.03802 -0.36366 " pathEditMode="relative" rAng="0" ptsTypes="AA">
                                      <p:cBhvr>
                                        <p:cTn id="21" dur="2000" fill="hold"/>
                                        <p:tgtEl>
                                          <p:spTgt spid="11"/>
                                        </p:tgtEl>
                                        <p:attrNameLst>
                                          <p:attrName>ppt_x</p:attrName>
                                          <p:attrName>ppt_y</p:attrName>
                                        </p:attrNameLst>
                                      </p:cBhvr>
                                      <p:rCtr x="1901" y="-18194"/>
                                    </p:animMotion>
                                  </p:childTnLst>
                                </p:cTn>
                              </p:par>
                              <p:par>
                                <p:cTn id="22" presetID="35" presetClass="path" presetSubtype="0" accel="50000" decel="50000" fill="hold" nodeType="withEffect">
                                  <p:stCondLst>
                                    <p:cond delay="1500"/>
                                  </p:stCondLst>
                                  <p:childTnLst>
                                    <p:animMotion origin="layout" path="M 2.70833E-6 -4.81481E-6 L -0.10951 -0.00578 " pathEditMode="relative" rAng="0" ptsTypes="AA">
                                      <p:cBhvr>
                                        <p:cTn id="23" dur="2000" fill="hold"/>
                                        <p:tgtEl>
                                          <p:spTgt spid="9"/>
                                        </p:tgtEl>
                                        <p:attrNameLst>
                                          <p:attrName>ppt_x</p:attrName>
                                          <p:attrName>ppt_y</p:attrName>
                                        </p:attrNameLst>
                                      </p:cBhvr>
                                      <p:rCtr x="-5482"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33D4B0-4C33-25D1-5AD9-80FC256B32B5}"/>
              </a:ext>
            </a:extLst>
          </p:cNvPr>
          <p:cNvSpPr>
            <a:spLocks noGrp="1"/>
          </p:cNvSpPr>
          <p:nvPr>
            <p:ph type="ctrTitle"/>
          </p:nvPr>
        </p:nvSpPr>
        <p:spPr>
          <a:xfrm>
            <a:off x="914400" y="-381000"/>
            <a:ext cx="10363200" cy="1470025"/>
          </a:xfrm>
        </p:spPr>
        <p:txBody>
          <a:bodyPr>
            <a:normAutofit/>
          </a:bodyPr>
          <a:lstStyle/>
          <a:p>
            <a:r>
              <a:rPr lang="en-US" sz="4000" dirty="0"/>
              <a:t>Team Members</a:t>
            </a:r>
          </a:p>
        </p:txBody>
      </p:sp>
      <p:sp>
        <p:nvSpPr>
          <p:cNvPr id="12" name="TextBox 11">
            <a:extLst>
              <a:ext uri="{FF2B5EF4-FFF2-40B4-BE49-F238E27FC236}">
                <a16:creationId xmlns:a16="http://schemas.microsoft.com/office/drawing/2014/main" id="{BA66A331-1DE0-4F3A-C9A9-A99BFB81925B}"/>
              </a:ext>
            </a:extLst>
          </p:cNvPr>
          <p:cNvSpPr txBox="1"/>
          <p:nvPr/>
        </p:nvSpPr>
        <p:spPr>
          <a:xfrm>
            <a:off x="1145352" y="4704784"/>
            <a:ext cx="1637115" cy="738664"/>
          </a:xfrm>
          <a:prstGeom prst="rect">
            <a:avLst/>
          </a:prstGeom>
          <a:noFill/>
        </p:spPr>
        <p:txBody>
          <a:bodyPr wrap="none" rtlCol="0">
            <a:spAutoFit/>
          </a:bodyPr>
          <a:lstStyle/>
          <a:p>
            <a:pPr algn="ctr"/>
            <a:r>
              <a:rPr lang="en-US" sz="1400" b="1" dirty="0"/>
              <a:t>Senarathne A.S.A.G</a:t>
            </a:r>
          </a:p>
          <a:p>
            <a:pPr algn="ctr"/>
            <a:r>
              <a:rPr lang="en-US" sz="1400" b="1" dirty="0"/>
              <a:t>IT21205460 </a:t>
            </a:r>
          </a:p>
          <a:p>
            <a:pPr algn="ctr"/>
            <a:r>
              <a:rPr lang="en-US" sz="1400" b="1" dirty="0"/>
              <a:t>(Leader)</a:t>
            </a:r>
          </a:p>
        </p:txBody>
      </p:sp>
      <p:sp>
        <p:nvSpPr>
          <p:cNvPr id="13" name="TextBox 12">
            <a:extLst>
              <a:ext uri="{FF2B5EF4-FFF2-40B4-BE49-F238E27FC236}">
                <a16:creationId xmlns:a16="http://schemas.microsoft.com/office/drawing/2014/main" id="{4562410F-D614-CA4F-2E7F-DEC17D8B4B46}"/>
              </a:ext>
            </a:extLst>
          </p:cNvPr>
          <p:cNvSpPr txBox="1"/>
          <p:nvPr/>
        </p:nvSpPr>
        <p:spPr>
          <a:xfrm>
            <a:off x="4314403" y="4812506"/>
            <a:ext cx="1087861" cy="523220"/>
          </a:xfrm>
          <a:prstGeom prst="rect">
            <a:avLst/>
          </a:prstGeom>
          <a:noFill/>
        </p:spPr>
        <p:txBody>
          <a:bodyPr wrap="square" rtlCol="0">
            <a:spAutoFit/>
          </a:bodyPr>
          <a:lstStyle/>
          <a:p>
            <a:r>
              <a:rPr lang="en-US" sz="1400" b="1" dirty="0" err="1"/>
              <a:t>Kalhara</a:t>
            </a:r>
            <a:r>
              <a:rPr lang="en-US" sz="1400" b="1" dirty="0"/>
              <a:t> N.V.</a:t>
            </a:r>
          </a:p>
          <a:p>
            <a:r>
              <a:rPr lang="en-US" sz="1400" b="1" dirty="0"/>
              <a:t>IT21202490</a:t>
            </a:r>
          </a:p>
        </p:txBody>
      </p:sp>
      <p:sp>
        <p:nvSpPr>
          <p:cNvPr id="14" name="TextBox 13">
            <a:extLst>
              <a:ext uri="{FF2B5EF4-FFF2-40B4-BE49-F238E27FC236}">
                <a16:creationId xmlns:a16="http://schemas.microsoft.com/office/drawing/2014/main" id="{F600A06C-1F94-A7A7-BF8F-9E72099BDB09}"/>
              </a:ext>
            </a:extLst>
          </p:cNvPr>
          <p:cNvSpPr txBox="1"/>
          <p:nvPr/>
        </p:nvSpPr>
        <p:spPr>
          <a:xfrm>
            <a:off x="7069160" y="4812506"/>
            <a:ext cx="1634230" cy="696510"/>
          </a:xfrm>
          <a:prstGeom prst="rect">
            <a:avLst/>
          </a:prstGeom>
          <a:noFill/>
        </p:spPr>
        <p:txBody>
          <a:bodyPr wrap="none" rtlCol="0">
            <a:spAutoFit/>
          </a:bodyPr>
          <a:lstStyle/>
          <a:p>
            <a:r>
              <a:rPr lang="en-US" sz="1400" b="1" dirty="0" err="1"/>
              <a:t>Rajapaksha</a:t>
            </a:r>
            <a:r>
              <a:rPr lang="en-US" sz="1400" b="1" dirty="0"/>
              <a:t> R.L.H.P.</a:t>
            </a:r>
          </a:p>
          <a:p>
            <a:r>
              <a:rPr lang="en-US" sz="1400" b="1" dirty="0"/>
              <a:t>        IT21192050</a:t>
            </a:r>
          </a:p>
        </p:txBody>
      </p:sp>
      <p:sp>
        <p:nvSpPr>
          <p:cNvPr id="20" name="TextBox 19">
            <a:extLst>
              <a:ext uri="{FF2B5EF4-FFF2-40B4-BE49-F238E27FC236}">
                <a16:creationId xmlns:a16="http://schemas.microsoft.com/office/drawing/2014/main" id="{3B4603A0-37FD-45D8-CAEE-1720FF1112D0}"/>
              </a:ext>
            </a:extLst>
          </p:cNvPr>
          <p:cNvSpPr txBox="1"/>
          <p:nvPr/>
        </p:nvSpPr>
        <p:spPr>
          <a:xfrm>
            <a:off x="10091687" y="4812506"/>
            <a:ext cx="1151277" cy="523220"/>
          </a:xfrm>
          <a:prstGeom prst="rect">
            <a:avLst/>
          </a:prstGeom>
          <a:noFill/>
        </p:spPr>
        <p:txBody>
          <a:bodyPr wrap="none" rtlCol="0">
            <a:spAutoFit/>
          </a:bodyPr>
          <a:lstStyle/>
          <a:p>
            <a:r>
              <a:rPr lang="en-US" sz="1400" b="1" dirty="0" err="1"/>
              <a:t>Thanusan</a:t>
            </a:r>
            <a:r>
              <a:rPr lang="en-US" sz="1400" b="1" dirty="0"/>
              <a:t> M.</a:t>
            </a:r>
          </a:p>
          <a:p>
            <a:r>
              <a:rPr lang="en-US" sz="1400" b="1" dirty="0"/>
              <a:t> IT21175848</a:t>
            </a:r>
          </a:p>
        </p:txBody>
      </p:sp>
      <p:sp>
        <p:nvSpPr>
          <p:cNvPr id="2" name="Freeform 9">
            <a:extLst>
              <a:ext uri="{FF2B5EF4-FFF2-40B4-BE49-F238E27FC236}">
                <a16:creationId xmlns:a16="http://schemas.microsoft.com/office/drawing/2014/main" id="{D902845C-26A4-C04C-1858-6B5610403CD2}"/>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044E9794-1089-C5E2-82B3-0B99B9D8B664}"/>
              </a:ext>
            </a:extLst>
          </p:cNvPr>
          <p:cNvSpPr/>
          <p:nvPr/>
        </p:nvSpPr>
        <p:spPr>
          <a:xfrm>
            <a:off x="10134600" y="583857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5" name="Picture 4" descr="A person with a beard smiling">
            <a:extLst>
              <a:ext uri="{FF2B5EF4-FFF2-40B4-BE49-F238E27FC236}">
                <a16:creationId xmlns:a16="http://schemas.microsoft.com/office/drawing/2014/main" id="{EA54E28D-B564-4C68-1F3F-79BDBBFE9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1928119"/>
            <a:ext cx="2212216" cy="2484278"/>
          </a:xfrm>
          <a:prstGeom prst="rect">
            <a:avLst/>
          </a:prstGeom>
          <a:effectLst>
            <a:outerShdw blurRad="254000" dist="127000" dir="5400000" algn="ctr" rotWithShape="0">
              <a:srgbClr val="000000">
                <a:alpha val="70000"/>
              </a:srgbClr>
            </a:outerShdw>
          </a:effectLst>
        </p:spPr>
      </p:pic>
      <p:pic>
        <p:nvPicPr>
          <p:cNvPr id="7" name="Picture 6" descr="A person with a mustache and beard">
            <a:extLst>
              <a:ext uri="{FF2B5EF4-FFF2-40B4-BE49-F238E27FC236}">
                <a16:creationId xmlns:a16="http://schemas.microsoft.com/office/drawing/2014/main" id="{7F25186A-4B8C-6A8D-0FDA-FFC58466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638" y="1973422"/>
            <a:ext cx="2227373" cy="2463220"/>
          </a:xfrm>
          <a:prstGeom prst="rect">
            <a:avLst/>
          </a:prstGeom>
          <a:effectLst>
            <a:outerShdw blurRad="254000" dist="127000" dir="5400000" algn="ctr" rotWithShape="0">
              <a:srgbClr val="000000">
                <a:alpha val="70000"/>
              </a:srgbClr>
            </a:outerShdw>
          </a:effectLst>
        </p:spPr>
      </p:pic>
      <p:pic>
        <p:nvPicPr>
          <p:cNvPr id="24" name="Picture 23" descr="A person in a black shirt">
            <a:extLst>
              <a:ext uri="{FF2B5EF4-FFF2-40B4-BE49-F238E27FC236}">
                <a16:creationId xmlns:a16="http://schemas.microsoft.com/office/drawing/2014/main" id="{B28C6AC1-AA40-C12B-6788-2D0EB200B6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9733" y="1936916"/>
            <a:ext cx="2208950" cy="2466684"/>
          </a:xfrm>
          <a:prstGeom prst="rect">
            <a:avLst/>
          </a:prstGeom>
          <a:effectLst>
            <a:outerShdw blurRad="254000" dist="127000" dir="5400000" algn="ctr" rotWithShape="0">
              <a:srgbClr val="000000">
                <a:alpha val="70000"/>
              </a:srgbClr>
            </a:outerShdw>
          </a:effectLst>
        </p:spPr>
      </p:pic>
      <p:pic>
        <p:nvPicPr>
          <p:cNvPr id="26" name="Picture 25" descr="A person sitting on a bench&#10;&#10;Description automatically generated">
            <a:extLst>
              <a:ext uri="{FF2B5EF4-FFF2-40B4-BE49-F238E27FC236}">
                <a16:creationId xmlns:a16="http://schemas.microsoft.com/office/drawing/2014/main" id="{85DAB30C-D0BC-9735-9243-EB9046D733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1800" y="1991016"/>
            <a:ext cx="2208950" cy="2445626"/>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166345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1000" fill="hold"/>
                                        <p:tgtEl>
                                          <p:spTgt spid="2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25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150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75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anim calcmode="lin" valueType="num">
                                      <p:cBhvr>
                                        <p:cTn id="46" dur="1000" fill="hold"/>
                                        <p:tgtEl>
                                          <p:spTgt spid="20"/>
                                        </p:tgtEl>
                                        <p:attrNameLst>
                                          <p:attrName>ppt_x</p:attrName>
                                        </p:attrNameLst>
                                      </p:cBhvr>
                                      <p:tavLst>
                                        <p:tav tm="0">
                                          <p:val>
                                            <p:strVal val="#ppt_x"/>
                                          </p:val>
                                        </p:tav>
                                        <p:tav tm="100000">
                                          <p:val>
                                            <p:strVal val="#ppt_x"/>
                                          </p:val>
                                        </p:tav>
                                      </p:tavLst>
                                    </p:anim>
                                    <p:anim calcmode="lin" valueType="num">
                                      <p:cBhvr>
                                        <p:cTn id="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4172254" y="138488"/>
            <a:ext cx="10553091" cy="1450974"/>
          </a:xfrm>
          <a:prstGeom prst="rect">
            <a:avLst/>
          </a:prstGeom>
        </p:spPr>
      </p:pic>
      <p:sp>
        <p:nvSpPr>
          <p:cNvPr id="6" name="Rectangle 1">
            <a:extLst>
              <a:ext uri="{FF2B5EF4-FFF2-40B4-BE49-F238E27FC236}">
                <a16:creationId xmlns:a16="http://schemas.microsoft.com/office/drawing/2014/main" id="{90306778-5694-F67C-6310-0969037E94F3}"/>
              </a:ext>
            </a:extLst>
          </p:cNvPr>
          <p:cNvSpPr>
            <a:spLocks noChangeArrowheads="1"/>
          </p:cNvSpPr>
          <p:nvPr/>
        </p:nvSpPr>
        <p:spPr bwMode="auto">
          <a:xfrm>
            <a:off x="560388" y="2198418"/>
            <a:ext cx="12276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Rectangle 6">
            <a:extLst>
              <a:ext uri="{FF2B5EF4-FFF2-40B4-BE49-F238E27FC236}">
                <a16:creationId xmlns:a16="http://schemas.microsoft.com/office/drawing/2014/main" id="{FBB19486-8518-235B-A067-3E50933D8A32}"/>
              </a:ext>
            </a:extLst>
          </p:cNvPr>
          <p:cNvSpPr/>
          <p:nvPr/>
        </p:nvSpPr>
        <p:spPr>
          <a:xfrm>
            <a:off x="381000" y="1014765"/>
            <a:ext cx="4953000" cy="515743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a:extLst>
              <a:ext uri="{FF2B5EF4-FFF2-40B4-BE49-F238E27FC236}">
                <a16:creationId xmlns:a16="http://schemas.microsoft.com/office/drawing/2014/main" id="{B885A383-67D9-6727-A761-57093B75FB13}"/>
              </a:ext>
            </a:extLst>
          </p:cNvPr>
          <p:cNvSpPr>
            <a:spLocks noGrp="1"/>
          </p:cNvSpPr>
          <p:nvPr>
            <p:ph idx="1"/>
          </p:nvPr>
        </p:nvSpPr>
        <p:spPr>
          <a:xfrm>
            <a:off x="560388" y="1606592"/>
            <a:ext cx="4545012" cy="4032208"/>
          </a:xfrm>
        </p:spPr>
        <p:txBody>
          <a:bodyPr>
            <a:normAutofit/>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An Approach of Enhancing the Quality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of Public Transportation Service in Sri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Lanka using IoT [2]</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NFC Based Smart Urban Public Bus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Transport Payment System [3]</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Iskoola Pota" panose="020B0502040204020203" pitchFamily="34" charset="0"/>
              </a:rPr>
              <a:t>A microtransaction model based on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blockchain technology to improve  </a:t>
            </a:r>
          </a:p>
          <a:p>
            <a:pPr marL="0" marR="0" indent="0">
              <a:lnSpc>
                <a:spcPct val="107000"/>
              </a:lnSpc>
              <a:spcBef>
                <a:spcPts val="0"/>
              </a:spcBef>
              <a:spcAft>
                <a:spcPts val="800"/>
              </a:spcAft>
              <a:buNone/>
            </a:pPr>
            <a:r>
              <a:rPr lang="en-US" sz="1800" kern="100" dirty="0">
                <a:latin typeface="Aptos" panose="020B0004020202020204" pitchFamily="34" charset="0"/>
                <a:ea typeface="Aptos" panose="020B0004020202020204" pitchFamily="34" charset="0"/>
                <a:cs typeface="Iskoola Pota" panose="020B0502040204020203" pitchFamily="34" charset="0"/>
              </a:rPr>
              <a:t>       </a:t>
            </a:r>
            <a:r>
              <a:rPr lang="en-US" sz="1800" kern="100" dirty="0">
                <a:effectLst/>
                <a:latin typeface="Aptos" panose="020B0004020202020204" pitchFamily="34" charset="0"/>
                <a:ea typeface="Aptos" panose="020B0004020202020204" pitchFamily="34" charset="0"/>
                <a:cs typeface="Iskoola Pota" panose="020B0502040204020203" pitchFamily="34" charset="0"/>
              </a:rPr>
              <a:t>service levels in public       </a:t>
            </a:r>
          </a:p>
          <a:p>
            <a:pPr marL="0" marR="0" indent="0">
              <a:lnSpc>
                <a:spcPct val="107000"/>
              </a:lnSpc>
              <a:spcBef>
                <a:spcPts val="0"/>
              </a:spcBef>
              <a:spcAft>
                <a:spcPts val="800"/>
              </a:spcAft>
              <a:buNone/>
            </a:pPr>
            <a:r>
              <a:rPr lang="en-US" sz="1800" kern="100" dirty="0">
                <a:effectLst/>
                <a:latin typeface="Aptos" panose="020B0004020202020204" pitchFamily="34" charset="0"/>
                <a:ea typeface="Aptos" panose="020B0004020202020204" pitchFamily="34" charset="0"/>
                <a:cs typeface="Iskoola Pota" panose="020B0502040204020203" pitchFamily="34" charset="0"/>
              </a:rPr>
              <a:t>       transport sector in Sri Lanka [4]</a:t>
            </a:r>
          </a:p>
          <a:p>
            <a:endParaRPr lang="en-US" sz="1200" dirty="0"/>
          </a:p>
        </p:txBody>
      </p:sp>
      <p:graphicFrame>
        <p:nvGraphicFramePr>
          <p:cNvPr id="9" name="Table 8">
            <a:extLst>
              <a:ext uri="{FF2B5EF4-FFF2-40B4-BE49-F238E27FC236}">
                <a16:creationId xmlns:a16="http://schemas.microsoft.com/office/drawing/2014/main" id="{E30A89C8-23AA-D886-8D69-9ED57D8DF5AE}"/>
              </a:ext>
            </a:extLst>
          </p:cNvPr>
          <p:cNvGraphicFramePr>
            <a:graphicFrameLocks noGrp="1"/>
          </p:cNvGraphicFramePr>
          <p:nvPr>
            <p:extLst>
              <p:ext uri="{D42A27DB-BD31-4B8C-83A1-F6EECF244321}">
                <p14:modId xmlns:p14="http://schemas.microsoft.com/office/powerpoint/2010/main" val="3200391167"/>
              </p:ext>
            </p:extLst>
          </p:nvPr>
        </p:nvGraphicFramePr>
        <p:xfrm>
          <a:off x="5699109" y="2438400"/>
          <a:ext cx="5932503" cy="2950369"/>
        </p:xfrm>
        <a:graphic>
          <a:graphicData uri="http://schemas.openxmlformats.org/drawingml/2006/table">
            <a:tbl>
              <a:tblPr firstRow="1" firstCol="1" bandRow="1">
                <a:tableStyleId>{5C22544A-7EE6-4342-B048-85BDC9FD1C3A}</a:tableStyleId>
              </a:tblPr>
              <a:tblGrid>
                <a:gridCol w="1141853">
                  <a:extLst>
                    <a:ext uri="{9D8B030D-6E8A-4147-A177-3AD203B41FA5}">
                      <a16:colId xmlns:a16="http://schemas.microsoft.com/office/drawing/2014/main" val="2084231498"/>
                    </a:ext>
                  </a:extLst>
                </a:gridCol>
                <a:gridCol w="1437850">
                  <a:extLst>
                    <a:ext uri="{9D8B030D-6E8A-4147-A177-3AD203B41FA5}">
                      <a16:colId xmlns:a16="http://schemas.microsoft.com/office/drawing/2014/main" val="2029991712"/>
                    </a:ext>
                  </a:extLst>
                </a:gridCol>
                <a:gridCol w="842917">
                  <a:extLst>
                    <a:ext uri="{9D8B030D-6E8A-4147-A177-3AD203B41FA5}">
                      <a16:colId xmlns:a16="http://schemas.microsoft.com/office/drawing/2014/main" val="3499446942"/>
                    </a:ext>
                  </a:extLst>
                </a:gridCol>
                <a:gridCol w="1139649">
                  <a:extLst>
                    <a:ext uri="{9D8B030D-6E8A-4147-A177-3AD203B41FA5}">
                      <a16:colId xmlns:a16="http://schemas.microsoft.com/office/drawing/2014/main" val="1014348428"/>
                    </a:ext>
                  </a:extLst>
                </a:gridCol>
                <a:gridCol w="1370234">
                  <a:extLst>
                    <a:ext uri="{9D8B030D-6E8A-4147-A177-3AD203B41FA5}">
                      <a16:colId xmlns:a16="http://schemas.microsoft.com/office/drawing/2014/main" val="1799458774"/>
                    </a:ext>
                  </a:extLst>
                </a:gridCol>
              </a:tblGrid>
              <a:tr h="676449">
                <a:tc>
                  <a:txBody>
                    <a:bodyPr/>
                    <a:lstStyle/>
                    <a:p>
                      <a:pPr marL="0" marR="0">
                        <a:lnSpc>
                          <a:spcPct val="107000"/>
                        </a:lnSpc>
                        <a:spcBef>
                          <a:spcPts val="0"/>
                        </a:spcBef>
                        <a:spcAft>
                          <a:spcPts val="0"/>
                        </a:spcAft>
                      </a:pPr>
                      <a:r>
                        <a:rPr lang="en-US" sz="1400" kern="100" dirty="0">
                          <a:effectLst/>
                        </a:rPr>
                        <a:t>Application</a:t>
                      </a:r>
                    </a:p>
                    <a:p>
                      <a:pPr marL="0" marR="0">
                        <a:lnSpc>
                          <a:spcPct val="107000"/>
                        </a:lnSpc>
                        <a:spcBef>
                          <a:spcPts val="0"/>
                        </a:spcBef>
                        <a:spcAft>
                          <a:spcPts val="0"/>
                        </a:spcAft>
                      </a:pPr>
                      <a:r>
                        <a:rPr lang="en-US" sz="1400" kern="100" dirty="0">
                          <a:effectLst/>
                        </a:rPr>
                        <a:t>Reference</a:t>
                      </a:r>
                    </a:p>
                    <a:p>
                      <a:pPr marL="0" marR="0">
                        <a:lnSpc>
                          <a:spcPct val="107000"/>
                        </a:lnSpc>
                        <a:spcBef>
                          <a:spcPts val="0"/>
                        </a:spcBef>
                        <a:spcAft>
                          <a:spcPts val="0"/>
                        </a:spcAft>
                      </a:pPr>
                      <a:r>
                        <a:rPr lang="en-US" sz="1600" kern="100" dirty="0">
                          <a:effectLst/>
                        </a:rPr>
                        <a:t> </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Use Blockchain</a:t>
                      </a:r>
                    </a:p>
                    <a:p>
                      <a:pPr marL="0" marR="0">
                        <a:lnSpc>
                          <a:spcPct val="107000"/>
                        </a:lnSpc>
                        <a:spcBef>
                          <a:spcPts val="0"/>
                        </a:spcBef>
                        <a:spcAft>
                          <a:spcPts val="0"/>
                        </a:spcAft>
                      </a:pPr>
                      <a:r>
                        <a:rPr lang="en-US" sz="1400" kern="100" dirty="0">
                          <a:effectLst/>
                        </a:rPr>
                        <a:t>Technology</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Use NFC</a:t>
                      </a:r>
                    </a:p>
                    <a:p>
                      <a:pPr marL="0" marR="0">
                        <a:lnSpc>
                          <a:spcPct val="107000"/>
                        </a:lnSpc>
                        <a:spcBef>
                          <a:spcPts val="0"/>
                        </a:spcBef>
                        <a:spcAft>
                          <a:spcPts val="0"/>
                        </a:spcAft>
                      </a:pPr>
                      <a:r>
                        <a:rPr lang="en-US" sz="1400" kern="100" dirty="0">
                          <a:effectLst/>
                        </a:rPr>
                        <a:t>Cards</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Reward System</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rPr>
                        <a:t>Passengers</a:t>
                      </a:r>
                    </a:p>
                    <a:p>
                      <a:pPr marL="0" marR="0">
                        <a:lnSpc>
                          <a:spcPct val="107000"/>
                        </a:lnSpc>
                        <a:spcBef>
                          <a:spcPts val="0"/>
                        </a:spcBef>
                        <a:spcAft>
                          <a:spcPts val="0"/>
                        </a:spcAft>
                      </a:pPr>
                      <a:r>
                        <a:rPr lang="en-US" sz="1400" kern="100" dirty="0">
                          <a:effectLst/>
                        </a:rPr>
                        <a:t>Categorization </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447320121"/>
                  </a:ext>
                </a:extLst>
              </a:tr>
              <a:tr h="560918">
                <a:tc>
                  <a:txBody>
                    <a:bodyPr/>
                    <a:lstStyle/>
                    <a:p>
                      <a:pPr marL="0" marR="0">
                        <a:lnSpc>
                          <a:spcPct val="107000"/>
                        </a:lnSpc>
                        <a:spcBef>
                          <a:spcPts val="0"/>
                        </a:spcBef>
                        <a:spcAft>
                          <a:spcPts val="0"/>
                        </a:spcAft>
                      </a:pPr>
                      <a:r>
                        <a:rPr lang="en-US" sz="1400" kern="100" dirty="0">
                          <a:effectLst/>
                        </a:rPr>
                        <a:t>Research A</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4240821053"/>
                  </a:ext>
                </a:extLst>
              </a:tr>
              <a:tr h="560918">
                <a:tc>
                  <a:txBody>
                    <a:bodyPr/>
                    <a:lstStyle/>
                    <a:p>
                      <a:pPr marL="0" marR="0">
                        <a:lnSpc>
                          <a:spcPct val="107000"/>
                        </a:lnSpc>
                        <a:spcBef>
                          <a:spcPts val="0"/>
                        </a:spcBef>
                        <a:spcAft>
                          <a:spcPts val="0"/>
                        </a:spcAft>
                      </a:pPr>
                      <a:r>
                        <a:rPr lang="en-US" sz="1400" kern="100" dirty="0">
                          <a:effectLst/>
                        </a:rPr>
                        <a:t>Research B</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877342479"/>
                  </a:ext>
                </a:extLst>
              </a:tr>
              <a:tr h="560918">
                <a:tc>
                  <a:txBody>
                    <a:bodyPr/>
                    <a:lstStyle/>
                    <a:p>
                      <a:pPr marL="0" marR="0">
                        <a:lnSpc>
                          <a:spcPct val="107000"/>
                        </a:lnSpc>
                        <a:spcBef>
                          <a:spcPts val="0"/>
                        </a:spcBef>
                        <a:spcAft>
                          <a:spcPts val="0"/>
                        </a:spcAft>
                      </a:pPr>
                      <a:r>
                        <a:rPr lang="en-US" sz="1400" kern="100" dirty="0">
                          <a:effectLst/>
                        </a:rPr>
                        <a:t>Research C</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334801944"/>
                  </a:ext>
                </a:extLst>
              </a:tr>
              <a:tr h="561241">
                <a:tc>
                  <a:txBody>
                    <a:bodyPr/>
                    <a:lstStyle/>
                    <a:p>
                      <a:pPr marL="0" marR="0">
                        <a:lnSpc>
                          <a:spcPct val="107000"/>
                        </a:lnSpc>
                        <a:spcBef>
                          <a:spcPts val="0"/>
                        </a:spcBef>
                        <a:spcAft>
                          <a:spcPts val="0"/>
                        </a:spcAft>
                      </a:pPr>
                      <a:r>
                        <a:rPr lang="en-US" sz="1400" kern="100" dirty="0">
                          <a:effectLst/>
                        </a:rPr>
                        <a:t>Proposed System</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765240378"/>
                  </a:ext>
                </a:extLst>
              </a:tr>
            </a:tbl>
          </a:graphicData>
        </a:graphic>
      </p:graphicFrame>
      <p:sp>
        <p:nvSpPr>
          <p:cNvPr id="11" name="TextBox 10">
            <a:extLst>
              <a:ext uri="{FF2B5EF4-FFF2-40B4-BE49-F238E27FC236}">
                <a16:creationId xmlns:a16="http://schemas.microsoft.com/office/drawing/2014/main" id="{78A42C79-99BA-4187-0E50-C09392CFE6D6}"/>
              </a:ext>
            </a:extLst>
          </p:cNvPr>
          <p:cNvSpPr txBox="1"/>
          <p:nvPr/>
        </p:nvSpPr>
        <p:spPr>
          <a:xfrm>
            <a:off x="5668629" y="1590948"/>
            <a:ext cx="3657600" cy="400110"/>
          </a:xfrm>
          <a:prstGeom prst="rect">
            <a:avLst/>
          </a:prstGeom>
          <a:noFill/>
        </p:spPr>
        <p:txBody>
          <a:bodyPr wrap="square" rtlCol="0">
            <a:spAutoFit/>
          </a:bodyPr>
          <a:lstStyle/>
          <a:p>
            <a:r>
              <a:rPr lang="en-US" sz="2000" b="1" dirty="0"/>
              <a:t>Comparison Chart</a:t>
            </a:r>
          </a:p>
        </p:txBody>
      </p:sp>
      <p:pic>
        <p:nvPicPr>
          <p:cNvPr id="10" name="Graphic 9" descr="Checkmark with solid fill">
            <a:extLst>
              <a:ext uri="{FF2B5EF4-FFF2-40B4-BE49-F238E27FC236}">
                <a16:creationId xmlns:a16="http://schemas.microsoft.com/office/drawing/2014/main" id="{1EF6BEC1-1F49-4EEF-CB36-EC688D46BA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9160" y="4824931"/>
            <a:ext cx="152400" cy="152400"/>
          </a:xfrm>
          <a:prstGeom prst="rect">
            <a:avLst/>
          </a:prstGeom>
        </p:spPr>
      </p:pic>
      <p:pic>
        <p:nvPicPr>
          <p:cNvPr id="14" name="Graphic 13" descr="Checkmark with solid fill">
            <a:extLst>
              <a:ext uri="{FF2B5EF4-FFF2-40B4-BE49-F238E27FC236}">
                <a16:creationId xmlns:a16="http://schemas.microsoft.com/office/drawing/2014/main" id="{B437B892-9775-14BD-5E18-94C016850A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229" y="4326487"/>
            <a:ext cx="152400" cy="152400"/>
          </a:xfrm>
          <a:prstGeom prst="rect">
            <a:avLst/>
          </a:prstGeom>
        </p:spPr>
      </p:pic>
      <p:pic>
        <p:nvPicPr>
          <p:cNvPr id="15" name="Graphic 14" descr="Checkmark with solid fill">
            <a:extLst>
              <a:ext uri="{FF2B5EF4-FFF2-40B4-BE49-F238E27FC236}">
                <a16:creationId xmlns:a16="http://schemas.microsoft.com/office/drawing/2014/main" id="{CBA3B9F2-F3FD-0E8F-ED75-F293E2F848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229" y="4852496"/>
            <a:ext cx="152400" cy="152400"/>
          </a:xfrm>
          <a:prstGeom prst="rect">
            <a:avLst/>
          </a:prstGeom>
        </p:spPr>
      </p:pic>
      <p:pic>
        <p:nvPicPr>
          <p:cNvPr id="16" name="Graphic 15" descr="Checkmark with solid fill">
            <a:extLst>
              <a:ext uri="{FF2B5EF4-FFF2-40B4-BE49-F238E27FC236}">
                <a16:creationId xmlns:a16="http://schemas.microsoft.com/office/drawing/2014/main" id="{6C0C66FE-31C1-6602-334B-B4909F5DF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9160" y="3720826"/>
            <a:ext cx="152400" cy="152400"/>
          </a:xfrm>
          <a:prstGeom prst="rect">
            <a:avLst/>
          </a:prstGeom>
        </p:spPr>
      </p:pic>
      <p:pic>
        <p:nvPicPr>
          <p:cNvPr id="17" name="Graphic 16" descr="Checkmark with solid fill">
            <a:extLst>
              <a:ext uri="{FF2B5EF4-FFF2-40B4-BE49-F238E27FC236}">
                <a16:creationId xmlns:a16="http://schemas.microsoft.com/office/drawing/2014/main" id="{7FCC8A5D-A2F2-F54A-FF4A-92F67864E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6420" y="4851167"/>
            <a:ext cx="152400" cy="152400"/>
          </a:xfrm>
          <a:prstGeom prst="rect">
            <a:avLst/>
          </a:prstGeom>
        </p:spPr>
      </p:pic>
      <p:pic>
        <p:nvPicPr>
          <p:cNvPr id="18" name="Graphic 17" descr="Checkmark with solid fill">
            <a:extLst>
              <a:ext uri="{FF2B5EF4-FFF2-40B4-BE49-F238E27FC236}">
                <a16:creationId xmlns:a16="http://schemas.microsoft.com/office/drawing/2014/main" id="{FDA64752-7269-29A4-C92F-107F24B0E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07682" y="4829936"/>
            <a:ext cx="152400" cy="152400"/>
          </a:xfrm>
          <a:prstGeom prst="rect">
            <a:avLst/>
          </a:prstGeom>
        </p:spPr>
      </p:pic>
      <p:pic>
        <p:nvPicPr>
          <p:cNvPr id="19" name="Graphic 18" descr="Close with solid fill">
            <a:extLst>
              <a:ext uri="{FF2B5EF4-FFF2-40B4-BE49-F238E27FC236}">
                <a16:creationId xmlns:a16="http://schemas.microsoft.com/office/drawing/2014/main" id="{51858CC5-ECD4-36E5-2DC3-E8BEE9CAD2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1229" y="3153695"/>
            <a:ext cx="173219" cy="173219"/>
          </a:xfrm>
          <a:prstGeom prst="rect">
            <a:avLst/>
          </a:prstGeom>
        </p:spPr>
      </p:pic>
      <p:pic>
        <p:nvPicPr>
          <p:cNvPr id="20" name="Graphic 19" descr="Close with solid fill">
            <a:extLst>
              <a:ext uri="{FF2B5EF4-FFF2-40B4-BE49-F238E27FC236}">
                <a16:creationId xmlns:a16="http://schemas.microsoft.com/office/drawing/2014/main" id="{9C01AAFB-8809-003C-F69E-BA06704A35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0819" y="3720826"/>
            <a:ext cx="173219" cy="173219"/>
          </a:xfrm>
          <a:prstGeom prst="rect">
            <a:avLst/>
          </a:prstGeom>
        </p:spPr>
      </p:pic>
      <p:pic>
        <p:nvPicPr>
          <p:cNvPr id="21" name="Graphic 20" descr="Close with solid fill">
            <a:extLst>
              <a:ext uri="{FF2B5EF4-FFF2-40B4-BE49-F238E27FC236}">
                <a16:creationId xmlns:a16="http://schemas.microsoft.com/office/drawing/2014/main" id="{A3F11EE8-FF56-9DB7-0A5F-68599424D1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9160" y="3140103"/>
            <a:ext cx="173219" cy="173219"/>
          </a:xfrm>
          <a:prstGeom prst="rect">
            <a:avLst/>
          </a:prstGeom>
        </p:spPr>
      </p:pic>
      <p:pic>
        <p:nvPicPr>
          <p:cNvPr id="22" name="Graphic 21" descr="Close with solid fill">
            <a:extLst>
              <a:ext uri="{FF2B5EF4-FFF2-40B4-BE49-F238E27FC236}">
                <a16:creationId xmlns:a16="http://schemas.microsoft.com/office/drawing/2014/main" id="{71A36C7B-035A-671C-BF93-75E1B9DFE9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9781" y="4280730"/>
            <a:ext cx="173219" cy="173219"/>
          </a:xfrm>
          <a:prstGeom prst="rect">
            <a:avLst/>
          </a:prstGeom>
        </p:spPr>
      </p:pic>
      <p:pic>
        <p:nvPicPr>
          <p:cNvPr id="23" name="Graphic 22" descr="Close with solid fill">
            <a:extLst>
              <a:ext uri="{FF2B5EF4-FFF2-40B4-BE49-F238E27FC236}">
                <a16:creationId xmlns:a16="http://schemas.microsoft.com/office/drawing/2014/main" id="{CD48DADE-D4F7-D372-F597-34D73A395F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6420" y="3157382"/>
            <a:ext cx="173219" cy="173219"/>
          </a:xfrm>
          <a:prstGeom prst="rect">
            <a:avLst/>
          </a:prstGeom>
        </p:spPr>
      </p:pic>
      <p:pic>
        <p:nvPicPr>
          <p:cNvPr id="24" name="Graphic 23" descr="Close with solid fill">
            <a:extLst>
              <a:ext uri="{FF2B5EF4-FFF2-40B4-BE49-F238E27FC236}">
                <a16:creationId xmlns:a16="http://schemas.microsoft.com/office/drawing/2014/main" id="{746D612B-4422-271C-CA9E-3BCFE614D8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5601" y="3719695"/>
            <a:ext cx="173219" cy="173219"/>
          </a:xfrm>
          <a:prstGeom prst="rect">
            <a:avLst/>
          </a:prstGeom>
        </p:spPr>
      </p:pic>
      <p:pic>
        <p:nvPicPr>
          <p:cNvPr id="25" name="Graphic 24" descr="Close with solid fill">
            <a:extLst>
              <a:ext uri="{FF2B5EF4-FFF2-40B4-BE49-F238E27FC236}">
                <a16:creationId xmlns:a16="http://schemas.microsoft.com/office/drawing/2014/main" id="{6950B53B-A5B4-597B-CE6D-8AF67116CB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3889" y="4288854"/>
            <a:ext cx="173219" cy="173219"/>
          </a:xfrm>
          <a:prstGeom prst="rect">
            <a:avLst/>
          </a:prstGeom>
        </p:spPr>
      </p:pic>
      <p:pic>
        <p:nvPicPr>
          <p:cNvPr id="26" name="Graphic 25" descr="Close with solid fill">
            <a:extLst>
              <a:ext uri="{FF2B5EF4-FFF2-40B4-BE49-F238E27FC236}">
                <a16:creationId xmlns:a16="http://schemas.microsoft.com/office/drawing/2014/main" id="{28C56926-CC11-9A40-1919-4F1D4281B6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3075" y="3151147"/>
            <a:ext cx="173219" cy="173219"/>
          </a:xfrm>
          <a:prstGeom prst="rect">
            <a:avLst/>
          </a:prstGeom>
        </p:spPr>
      </p:pic>
      <p:pic>
        <p:nvPicPr>
          <p:cNvPr id="27" name="Graphic 26" descr="Close with solid fill">
            <a:extLst>
              <a:ext uri="{FF2B5EF4-FFF2-40B4-BE49-F238E27FC236}">
                <a16:creationId xmlns:a16="http://schemas.microsoft.com/office/drawing/2014/main" id="{332AEEDC-86A8-A838-0CC8-DFBECDFE1E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3074" y="3712981"/>
            <a:ext cx="173219" cy="173219"/>
          </a:xfrm>
          <a:prstGeom prst="rect">
            <a:avLst/>
          </a:prstGeom>
        </p:spPr>
      </p:pic>
      <p:pic>
        <p:nvPicPr>
          <p:cNvPr id="28" name="Graphic 27" descr="Close with solid fill">
            <a:extLst>
              <a:ext uri="{FF2B5EF4-FFF2-40B4-BE49-F238E27FC236}">
                <a16:creationId xmlns:a16="http://schemas.microsoft.com/office/drawing/2014/main" id="{EE6D1405-6079-978E-B79D-918F6FB7A9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6827" y="4305668"/>
            <a:ext cx="173219" cy="173219"/>
          </a:xfrm>
          <a:prstGeom prst="rect">
            <a:avLst/>
          </a:prstGeom>
        </p:spPr>
      </p:pic>
      <p:sp>
        <p:nvSpPr>
          <p:cNvPr id="12" name="Rectangle 11">
            <a:extLst>
              <a:ext uri="{FF2B5EF4-FFF2-40B4-BE49-F238E27FC236}">
                <a16:creationId xmlns:a16="http://schemas.microsoft.com/office/drawing/2014/main" id="{27E6E8EE-EAD9-2B6C-2F3C-E356E6D20DF9}"/>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64800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1000"/>
                                        <p:tgtEl>
                                          <p:spTgt spid="8">
                                            <p:txEl>
                                              <p:pRg st="0" end="0"/>
                                            </p:txEl>
                                          </p:spTgt>
                                        </p:tgtEl>
                                      </p:cBhvr>
                                    </p:animEffect>
                                    <p:anim calcmode="lin" valueType="num">
                                      <p:cBhvr>
                                        <p:cTn id="2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1000"/>
                                        <p:tgtEl>
                                          <p:spTgt spid="8">
                                            <p:txEl>
                                              <p:pRg st="1" end="1"/>
                                            </p:txEl>
                                          </p:spTgt>
                                        </p:tgtEl>
                                      </p:cBhvr>
                                    </p:animEffect>
                                    <p:anim calcmode="lin" valueType="num">
                                      <p:cBhvr>
                                        <p:cTn id="3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1000"/>
                                        <p:tgtEl>
                                          <p:spTgt spid="8">
                                            <p:txEl>
                                              <p:pRg st="2" end="2"/>
                                            </p:txEl>
                                          </p:spTgt>
                                        </p:tgtEl>
                                      </p:cBhvr>
                                    </p:animEffect>
                                    <p:anim calcmode="lin" valueType="num">
                                      <p:cBhvr>
                                        <p:cTn id="3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1000"/>
                                        <p:tgtEl>
                                          <p:spTgt spid="8">
                                            <p:txEl>
                                              <p:pRg st="3" end="3"/>
                                            </p:txEl>
                                          </p:spTgt>
                                        </p:tgtEl>
                                      </p:cBhvr>
                                    </p:animEffect>
                                    <p:anim calcmode="lin" valueType="num">
                                      <p:cBhvr>
                                        <p:cTn id="4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fade">
                                      <p:cBhvr>
                                        <p:cTn id="47" dur="1000"/>
                                        <p:tgtEl>
                                          <p:spTgt spid="8">
                                            <p:txEl>
                                              <p:pRg st="4" end="4"/>
                                            </p:txEl>
                                          </p:spTgt>
                                        </p:tgtEl>
                                      </p:cBhvr>
                                    </p:animEffect>
                                    <p:anim calcmode="lin" valueType="num">
                                      <p:cBhvr>
                                        <p:cTn id="4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4" end="4"/>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8">
                                            <p:txEl>
                                              <p:pRg st="5" end="5"/>
                                            </p:txEl>
                                          </p:spTgt>
                                        </p:tgtEl>
                                        <p:attrNameLst>
                                          <p:attrName>style.visibility</p:attrName>
                                        </p:attrNameLst>
                                      </p:cBhvr>
                                      <p:to>
                                        <p:strVal val="visible"/>
                                      </p:to>
                                    </p:set>
                                    <p:animEffect transition="in" filter="fade">
                                      <p:cBhvr>
                                        <p:cTn id="52" dur="1000"/>
                                        <p:tgtEl>
                                          <p:spTgt spid="8">
                                            <p:txEl>
                                              <p:pRg st="5" end="5"/>
                                            </p:txEl>
                                          </p:spTgt>
                                        </p:tgtEl>
                                      </p:cBhvr>
                                    </p:animEffect>
                                    <p:anim calcmode="lin" valueType="num">
                                      <p:cBhvr>
                                        <p:cTn id="5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5" end="5"/>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8">
                                            <p:txEl>
                                              <p:pRg st="6" end="6"/>
                                            </p:txEl>
                                          </p:spTgt>
                                        </p:tgtEl>
                                        <p:attrNameLst>
                                          <p:attrName>style.visibility</p:attrName>
                                        </p:attrNameLst>
                                      </p:cBhvr>
                                      <p:to>
                                        <p:strVal val="visible"/>
                                      </p:to>
                                    </p:set>
                                    <p:animEffect transition="in" filter="fade">
                                      <p:cBhvr>
                                        <p:cTn id="57" dur="1000"/>
                                        <p:tgtEl>
                                          <p:spTgt spid="8">
                                            <p:txEl>
                                              <p:pRg st="6" end="6"/>
                                            </p:txEl>
                                          </p:spTgt>
                                        </p:tgtEl>
                                      </p:cBhvr>
                                    </p:animEffect>
                                    <p:anim calcmode="lin" valueType="num">
                                      <p:cBhvr>
                                        <p:cTn id="58"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8">
                                            <p:txEl>
                                              <p:pRg st="6" end="6"/>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00"/>
                                  </p:stCondLst>
                                  <p:childTnLst>
                                    <p:set>
                                      <p:cBhvr>
                                        <p:cTn id="61" dur="1" fill="hold">
                                          <p:stCondLst>
                                            <p:cond delay="0"/>
                                          </p:stCondLst>
                                        </p:cTn>
                                        <p:tgtEl>
                                          <p:spTgt spid="8">
                                            <p:txEl>
                                              <p:pRg st="7" end="7"/>
                                            </p:txEl>
                                          </p:spTgt>
                                        </p:tgtEl>
                                        <p:attrNameLst>
                                          <p:attrName>style.visibility</p:attrName>
                                        </p:attrNameLst>
                                      </p:cBhvr>
                                      <p:to>
                                        <p:strVal val="visible"/>
                                      </p:to>
                                    </p:set>
                                    <p:animEffect transition="in" filter="fade">
                                      <p:cBhvr>
                                        <p:cTn id="62" dur="1000"/>
                                        <p:tgtEl>
                                          <p:spTgt spid="8">
                                            <p:txEl>
                                              <p:pRg st="7" end="7"/>
                                            </p:txEl>
                                          </p:spTgt>
                                        </p:tgtEl>
                                      </p:cBhvr>
                                    </p:animEffect>
                                    <p:anim calcmode="lin" valueType="num">
                                      <p:cBhvr>
                                        <p:cTn id="63"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8">
                                            <p:txEl>
                                              <p:pRg st="7" end="7"/>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500"/>
                                  </p:stCondLst>
                                  <p:childTnLst>
                                    <p:set>
                                      <p:cBhvr>
                                        <p:cTn id="66" dur="1" fill="hold">
                                          <p:stCondLst>
                                            <p:cond delay="0"/>
                                          </p:stCondLst>
                                        </p:cTn>
                                        <p:tgtEl>
                                          <p:spTgt spid="8">
                                            <p:txEl>
                                              <p:pRg st="8" end="8"/>
                                            </p:txEl>
                                          </p:spTgt>
                                        </p:tgtEl>
                                        <p:attrNameLst>
                                          <p:attrName>style.visibility</p:attrName>
                                        </p:attrNameLst>
                                      </p:cBhvr>
                                      <p:to>
                                        <p:strVal val="visible"/>
                                      </p:to>
                                    </p:set>
                                    <p:animEffect transition="in" filter="fade">
                                      <p:cBhvr>
                                        <p:cTn id="67" dur="1000"/>
                                        <p:tgtEl>
                                          <p:spTgt spid="8">
                                            <p:txEl>
                                              <p:pRg st="8" end="8"/>
                                            </p:txEl>
                                          </p:spTgt>
                                        </p:tgtEl>
                                      </p:cBhvr>
                                    </p:animEffect>
                                    <p:anim calcmode="lin" valueType="num">
                                      <p:cBhvr>
                                        <p:cTn id="68"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9"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1527" y="5438001"/>
            <a:ext cx="2260094" cy="2905351"/>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260583" y="2054572"/>
            <a:ext cx="5292365" cy="971292"/>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US" kern="100" dirty="0">
                <a:effectLst/>
                <a:latin typeface="Aptos" panose="020B0004020202020204" pitchFamily="34" charset="0"/>
                <a:ea typeface="Aptos" panose="020B0004020202020204" pitchFamily="34" charset="0"/>
                <a:cs typeface="Iskoola Pota" panose="020B0502040204020203" pitchFamily="34" charset="0"/>
              </a:rPr>
              <a:t>How can NFC and blockchain be combined for efficient and secure bus ticket purchases in Sri Lanka?</a:t>
            </a: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sp>
        <p:nvSpPr>
          <p:cNvPr id="18" name="Flowchart: Card 17">
            <a:extLst>
              <a:ext uri="{FF2B5EF4-FFF2-40B4-BE49-F238E27FC236}">
                <a16:creationId xmlns:a16="http://schemas.microsoft.com/office/drawing/2014/main" id="{3952BABA-5AB1-49FB-AB6D-F91CAE3084A1}"/>
              </a:ext>
            </a:extLst>
          </p:cNvPr>
          <p:cNvSpPr/>
          <p:nvPr/>
        </p:nvSpPr>
        <p:spPr>
          <a:xfrm flipH="1">
            <a:off x="5451835" y="3923741"/>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5070835" y="4343400"/>
            <a:ext cx="5292365" cy="674928"/>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Iskoola Pota" panose="020B0502040204020203" pitchFamily="34" charset="0"/>
              </a:rPr>
              <a:t>What is the best way to ensure conductors receive real-time transaction confirmations?</a:t>
            </a: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5258687" y="3658487"/>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30295" y="4035590"/>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659092" y="3693758"/>
            <a:ext cx="441465" cy="441465"/>
          </a:xfrm>
          <a:prstGeom prst="rect">
            <a:avLst/>
          </a:prstGeom>
          <a:effectLst>
            <a:outerShdw blurRad="254000" dist="127000" dir="5400000" algn="ctr" rotWithShape="0">
              <a:srgbClr val="000000">
                <a:alpha val="70000"/>
              </a:srgbClr>
            </a:outerShdw>
          </a:effectLst>
        </p:spPr>
      </p:pic>
      <p:pic>
        <p:nvPicPr>
          <p:cNvPr id="13" name="Picture 12" descr="A cartoon of a person holding a ticket&#10;&#10;Description automatically generated">
            <a:extLst>
              <a:ext uri="{FF2B5EF4-FFF2-40B4-BE49-F238E27FC236}">
                <a16:creationId xmlns:a16="http://schemas.microsoft.com/office/drawing/2014/main" id="{D644B017-2ED7-29E2-224F-52AA8E890F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4012" y="1927269"/>
            <a:ext cx="3308261" cy="3308261"/>
          </a:xfrm>
          <a:prstGeom prst="rect">
            <a:avLst/>
          </a:prstGeom>
        </p:spPr>
      </p:pic>
      <p:sp>
        <p:nvSpPr>
          <p:cNvPr id="7" name="Rectangle 6">
            <a:extLst>
              <a:ext uri="{FF2B5EF4-FFF2-40B4-BE49-F238E27FC236}">
                <a16:creationId xmlns:a16="http://schemas.microsoft.com/office/drawing/2014/main" id="{157E9A21-9E41-FFB1-7A36-113292C09C3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63413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7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75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10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00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10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path" presetSubtype="0" accel="50000" decel="50000" fill="hold" nodeType="withEffect">
                                  <p:stCondLst>
                                    <p:cond delay="1250"/>
                                  </p:stCondLst>
                                  <p:childTnLst>
                                    <p:animMotion origin="layout" path="M -2.29167E-6 -1.11111E-6 L 0.26146 -0.26389 " pathEditMode="relative" rAng="0" ptsTypes="AA">
                                      <p:cBhvr>
                                        <p:cTn id="66" dur="2000" fill="hold"/>
                                        <p:tgtEl>
                                          <p:spTgt spid="11"/>
                                        </p:tgtEl>
                                        <p:attrNameLst>
                                          <p:attrName>ppt_x</p:attrName>
                                          <p:attrName>ppt_y</p:attrName>
                                        </p:attrNameLst>
                                      </p:cBhvr>
                                      <p:rCtr x="13073" y="-1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8"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04" name="Group 103">
            <a:extLst>
              <a:ext uri="{FF2B5EF4-FFF2-40B4-BE49-F238E27FC236}">
                <a16:creationId xmlns:a16="http://schemas.microsoft.com/office/drawing/2014/main" id="{90A4C519-E62A-AD50-82E2-8BACB9BEE74A}"/>
              </a:ext>
            </a:extLst>
          </p:cNvPr>
          <p:cNvGrpSpPr/>
          <p:nvPr/>
        </p:nvGrpSpPr>
        <p:grpSpPr>
          <a:xfrm>
            <a:off x="483711" y="986062"/>
            <a:ext cx="11555892" cy="5109938"/>
            <a:chOff x="392389" y="609600"/>
            <a:chExt cx="15001061" cy="5601976"/>
          </a:xfrm>
        </p:grpSpPr>
        <p:sp>
          <p:nvSpPr>
            <p:cNvPr id="62" name="Google Shape;418;p12">
              <a:extLst>
                <a:ext uri="{FF2B5EF4-FFF2-40B4-BE49-F238E27FC236}">
                  <a16:creationId xmlns:a16="http://schemas.microsoft.com/office/drawing/2014/main" id="{7D791E77-1B8E-77BB-192E-7C797E503FEB}"/>
                </a:ext>
              </a:extLst>
            </p:cNvPr>
            <p:cNvSpPr/>
            <p:nvPr/>
          </p:nvSpPr>
          <p:spPr>
            <a:xfrm>
              <a:off x="392389" y="2015608"/>
              <a:ext cx="3417562" cy="297287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oogle Shape;419;p12">
              <a:extLst>
                <a:ext uri="{FF2B5EF4-FFF2-40B4-BE49-F238E27FC236}">
                  <a16:creationId xmlns:a16="http://schemas.microsoft.com/office/drawing/2014/main" id="{548D83E7-9848-3FEB-A6E5-80F378A4E31B}"/>
                </a:ext>
              </a:extLst>
            </p:cNvPr>
            <p:cNvPicPr preferRelativeResize="0"/>
            <p:nvPr/>
          </p:nvPicPr>
          <p:blipFill rotWithShape="1">
            <a:blip r:embed="rId4">
              <a:alphaModFix/>
            </a:blip>
            <a:srcRect/>
            <a:stretch/>
          </p:blipFill>
          <p:spPr>
            <a:xfrm rot="5400000">
              <a:off x="640837" y="2270689"/>
              <a:ext cx="4925437" cy="2462719"/>
            </a:xfrm>
            <a:prstGeom prst="rect">
              <a:avLst/>
            </a:prstGeom>
            <a:noFill/>
            <a:ln>
              <a:noFill/>
            </a:ln>
          </p:spPr>
        </p:pic>
        <p:sp>
          <p:nvSpPr>
            <p:cNvPr id="64" name="Google Shape;420;p12">
              <a:extLst>
                <a:ext uri="{FF2B5EF4-FFF2-40B4-BE49-F238E27FC236}">
                  <a16:creationId xmlns:a16="http://schemas.microsoft.com/office/drawing/2014/main" id="{D1AC56A5-AFFA-5851-968D-A779952EAC3C}"/>
                </a:ext>
              </a:extLst>
            </p:cNvPr>
            <p:cNvSpPr/>
            <p:nvPr/>
          </p:nvSpPr>
          <p:spPr>
            <a:xfrm>
              <a:off x="4785289" y="782414"/>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1;p12">
              <a:extLst>
                <a:ext uri="{FF2B5EF4-FFF2-40B4-BE49-F238E27FC236}">
                  <a16:creationId xmlns:a16="http://schemas.microsoft.com/office/drawing/2014/main" id="{3B823613-E1C9-85C2-6A1B-9875CDE488F7}"/>
                </a:ext>
              </a:extLst>
            </p:cNvPr>
            <p:cNvSpPr/>
            <p:nvPr/>
          </p:nvSpPr>
          <p:spPr>
            <a:xfrm>
              <a:off x="5470296" y="2169299"/>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22;p12">
              <a:extLst>
                <a:ext uri="{FF2B5EF4-FFF2-40B4-BE49-F238E27FC236}">
                  <a16:creationId xmlns:a16="http://schemas.microsoft.com/office/drawing/2014/main" id="{8552A517-AF7B-E1F5-0EDA-AF983DE6E03D}"/>
                </a:ext>
              </a:extLst>
            </p:cNvPr>
            <p:cNvSpPr/>
            <p:nvPr/>
          </p:nvSpPr>
          <p:spPr>
            <a:xfrm>
              <a:off x="5470296" y="3641833"/>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3;p12">
              <a:extLst>
                <a:ext uri="{FF2B5EF4-FFF2-40B4-BE49-F238E27FC236}">
                  <a16:creationId xmlns:a16="http://schemas.microsoft.com/office/drawing/2014/main" id="{459DEFFD-B499-6D74-1799-52CDF3A973A8}"/>
                </a:ext>
              </a:extLst>
            </p:cNvPr>
            <p:cNvSpPr/>
            <p:nvPr/>
          </p:nvSpPr>
          <p:spPr>
            <a:xfrm>
              <a:off x="3632255" y="2015608"/>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4;p12">
              <a:extLst>
                <a:ext uri="{FF2B5EF4-FFF2-40B4-BE49-F238E27FC236}">
                  <a16:creationId xmlns:a16="http://schemas.microsoft.com/office/drawing/2014/main" id="{0B547240-3232-8A68-6177-34F0D747C4F1}"/>
                </a:ext>
              </a:extLst>
            </p:cNvPr>
            <p:cNvSpPr/>
            <p:nvPr/>
          </p:nvSpPr>
          <p:spPr>
            <a:xfrm>
              <a:off x="4010102" y="2830660"/>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5;p12">
              <a:extLst>
                <a:ext uri="{FF2B5EF4-FFF2-40B4-BE49-F238E27FC236}">
                  <a16:creationId xmlns:a16="http://schemas.microsoft.com/office/drawing/2014/main" id="{F194742A-8C74-4AD8-AD8E-EBFB7B8E6369}"/>
                </a:ext>
              </a:extLst>
            </p:cNvPr>
            <p:cNvSpPr/>
            <p:nvPr/>
          </p:nvSpPr>
          <p:spPr>
            <a:xfrm>
              <a:off x="3981653" y="3829146"/>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426;p12">
              <a:extLst>
                <a:ext uri="{FF2B5EF4-FFF2-40B4-BE49-F238E27FC236}">
                  <a16:creationId xmlns:a16="http://schemas.microsoft.com/office/drawing/2014/main" id="{DF1A0CA3-2CB8-7DA3-A713-BE7C9B14ACC9}"/>
                </a:ext>
              </a:extLst>
            </p:cNvPr>
            <p:cNvGrpSpPr/>
            <p:nvPr/>
          </p:nvGrpSpPr>
          <p:grpSpPr>
            <a:xfrm rot="-5400000">
              <a:off x="9994451" y="-2971579"/>
              <a:ext cx="950194" cy="8112551"/>
              <a:chOff x="-2" y="7"/>
              <a:chExt cx="3304540" cy="28213435"/>
            </a:xfrm>
          </p:grpSpPr>
          <p:sp>
            <p:nvSpPr>
              <p:cNvPr id="71" name="Google Shape;427;p12">
                <a:extLst>
                  <a:ext uri="{FF2B5EF4-FFF2-40B4-BE49-F238E27FC236}">
                    <a16:creationId xmlns:a16="http://schemas.microsoft.com/office/drawing/2014/main" id="{7C118729-4577-4EF6-E80F-8D2D60DA9F40}"/>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72" name="Google Shape;428;p12">
                <a:extLst>
                  <a:ext uri="{FF2B5EF4-FFF2-40B4-BE49-F238E27FC236}">
                    <a16:creationId xmlns:a16="http://schemas.microsoft.com/office/drawing/2014/main" id="{0A0A4E21-AC96-A457-D3B0-9794C4F89055}"/>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73" name="Google Shape;429;p12">
              <a:extLst>
                <a:ext uri="{FF2B5EF4-FFF2-40B4-BE49-F238E27FC236}">
                  <a16:creationId xmlns:a16="http://schemas.microsoft.com/office/drawing/2014/main" id="{FD887F6E-7F0F-9F5C-CC5A-D49DEB0963DD}"/>
                </a:ext>
              </a:extLst>
            </p:cNvPr>
            <p:cNvSpPr txBox="1"/>
            <p:nvPr/>
          </p:nvSpPr>
          <p:spPr>
            <a:xfrm>
              <a:off x="6912907" y="2306007"/>
              <a:ext cx="8341248" cy="850280"/>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dirty="0">
                <a:solidFill>
                  <a:schemeClr val="bg1"/>
                </a:solidFill>
              </a:endParaRPr>
            </a:p>
          </p:txBody>
        </p:sp>
        <p:sp>
          <p:nvSpPr>
            <p:cNvPr id="74" name="Google Shape;430;p12">
              <a:extLst>
                <a:ext uri="{FF2B5EF4-FFF2-40B4-BE49-F238E27FC236}">
                  <a16:creationId xmlns:a16="http://schemas.microsoft.com/office/drawing/2014/main" id="{90104482-F6FD-3FAE-0708-026074DDED8F}"/>
                </a:ext>
              </a:extLst>
            </p:cNvPr>
            <p:cNvSpPr/>
            <p:nvPr/>
          </p:nvSpPr>
          <p:spPr>
            <a:xfrm>
              <a:off x="4970493" y="969726"/>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31;p12">
              <a:extLst>
                <a:ext uri="{FF2B5EF4-FFF2-40B4-BE49-F238E27FC236}">
                  <a16:creationId xmlns:a16="http://schemas.microsoft.com/office/drawing/2014/main" id="{3A1AD835-BFBD-FB67-0E8F-7705DE4CEEBB}"/>
                </a:ext>
              </a:extLst>
            </p:cNvPr>
            <p:cNvSpPr/>
            <p:nvPr/>
          </p:nvSpPr>
          <p:spPr>
            <a:xfrm>
              <a:off x="5655499" y="2340694"/>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32;p12">
              <a:extLst>
                <a:ext uri="{FF2B5EF4-FFF2-40B4-BE49-F238E27FC236}">
                  <a16:creationId xmlns:a16="http://schemas.microsoft.com/office/drawing/2014/main" id="{3DDECF41-92DA-63D1-DC95-12C940385091}"/>
                </a:ext>
              </a:extLst>
            </p:cNvPr>
            <p:cNvSpPr/>
            <p:nvPr/>
          </p:nvSpPr>
          <p:spPr>
            <a:xfrm>
              <a:off x="5655499" y="3829146"/>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433;p12">
              <a:extLst>
                <a:ext uri="{FF2B5EF4-FFF2-40B4-BE49-F238E27FC236}">
                  <a16:creationId xmlns:a16="http://schemas.microsoft.com/office/drawing/2014/main" id="{9CDB2BBD-1E79-3558-41C8-6EC372CF4CBF}"/>
                </a:ext>
              </a:extLst>
            </p:cNvPr>
            <p:cNvGrpSpPr/>
            <p:nvPr/>
          </p:nvGrpSpPr>
          <p:grpSpPr>
            <a:xfrm rot="-5400000">
              <a:off x="10720135" y="-1454260"/>
              <a:ext cx="950194" cy="8198595"/>
              <a:chOff x="0" y="0"/>
              <a:chExt cx="3304540" cy="28512680"/>
            </a:xfrm>
          </p:grpSpPr>
          <p:sp>
            <p:nvSpPr>
              <p:cNvPr id="78" name="Google Shape;434;p12">
                <a:extLst>
                  <a:ext uri="{FF2B5EF4-FFF2-40B4-BE49-F238E27FC236}">
                    <a16:creationId xmlns:a16="http://schemas.microsoft.com/office/drawing/2014/main" id="{F63F612A-0036-7C18-3BF3-8B5F61FD51BF}"/>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79" name="Google Shape;435;p12">
                <a:extLst>
                  <a:ext uri="{FF2B5EF4-FFF2-40B4-BE49-F238E27FC236}">
                    <a16:creationId xmlns:a16="http://schemas.microsoft.com/office/drawing/2014/main" id="{8573D1C6-1451-5CCF-2A4C-D2410F1219A1}"/>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80" name="Google Shape;436;p12">
              <a:extLst>
                <a:ext uri="{FF2B5EF4-FFF2-40B4-BE49-F238E27FC236}">
                  <a16:creationId xmlns:a16="http://schemas.microsoft.com/office/drawing/2014/main" id="{6D069297-A0C9-3712-1BF0-06ED4232FDA0}"/>
                </a:ext>
              </a:extLst>
            </p:cNvPr>
            <p:cNvGrpSpPr/>
            <p:nvPr/>
          </p:nvGrpSpPr>
          <p:grpSpPr>
            <a:xfrm rot="-5400000">
              <a:off x="10565979" y="-59045"/>
              <a:ext cx="950194" cy="8704748"/>
              <a:chOff x="-8" y="-701605"/>
              <a:chExt cx="3304540" cy="30272965"/>
            </a:xfrm>
          </p:grpSpPr>
          <p:sp>
            <p:nvSpPr>
              <p:cNvPr id="81" name="Google Shape;437;p12">
                <a:extLst>
                  <a:ext uri="{FF2B5EF4-FFF2-40B4-BE49-F238E27FC236}">
                    <a16:creationId xmlns:a16="http://schemas.microsoft.com/office/drawing/2014/main" id="{4B6104E3-03F3-C46E-C28A-DF902AAC4C65}"/>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82" name="Google Shape;438;p12">
                <a:extLst>
                  <a:ext uri="{FF2B5EF4-FFF2-40B4-BE49-F238E27FC236}">
                    <a16:creationId xmlns:a16="http://schemas.microsoft.com/office/drawing/2014/main" id="{0D82F4BB-A45D-8CC5-54AA-C31F8EE4083A}"/>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83" name="Google Shape;440;p12">
              <a:extLst>
                <a:ext uri="{FF2B5EF4-FFF2-40B4-BE49-F238E27FC236}">
                  <a16:creationId xmlns:a16="http://schemas.microsoft.com/office/drawing/2014/main" id="{0460774E-915F-3B82-4DE3-19768165A6ED}"/>
                </a:ext>
              </a:extLst>
            </p:cNvPr>
            <p:cNvSpPr txBox="1"/>
            <p:nvPr/>
          </p:nvSpPr>
          <p:spPr>
            <a:xfrm>
              <a:off x="6272720" y="852714"/>
              <a:ext cx="8198595" cy="803041"/>
            </a:xfrm>
            <a:prstGeom prst="rect">
              <a:avLst/>
            </a:prstGeom>
            <a:noFill/>
            <a:ln>
              <a:noFill/>
            </a:ln>
          </p:spPr>
          <p:txBody>
            <a:bodyPr spcFirstLastPara="1" wrap="square" lIns="0" tIns="0" rIns="0" bIns="0" anchor="t" anchorCtr="0">
              <a:spAutoFit/>
            </a:bodyPr>
            <a:lstStyle/>
            <a:p>
              <a:pPr algn="ctr">
                <a:lnSpc>
                  <a:spcPct val="140008"/>
                </a:lnSpc>
              </a:pPr>
              <a:r>
                <a:rPr lang="en-US" sz="17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Implementing blockchain for secure, transparent transactions.</a:t>
              </a:r>
            </a:p>
            <a:p>
              <a:pPr marL="0" marR="0" lvl="0" indent="0" algn="ctr" rtl="0">
                <a:lnSpc>
                  <a:spcPct val="140008"/>
                </a:lnSpc>
                <a:spcBef>
                  <a:spcPts val="0"/>
                </a:spcBef>
                <a:spcAft>
                  <a:spcPts val="0"/>
                </a:spcAft>
                <a:buNone/>
              </a:pPr>
              <a:endParaRPr sz="1700" dirty="0">
                <a:solidFill>
                  <a:schemeClr val="bg1"/>
                </a:solidFill>
              </a:endParaRPr>
            </a:p>
          </p:txBody>
        </p:sp>
        <p:sp>
          <p:nvSpPr>
            <p:cNvPr id="84" name="Google Shape;444;p12">
              <a:extLst>
                <a:ext uri="{FF2B5EF4-FFF2-40B4-BE49-F238E27FC236}">
                  <a16:creationId xmlns:a16="http://schemas.microsoft.com/office/drawing/2014/main" id="{ACD5E6EC-679A-C9AD-8522-1E990BA0B23C}"/>
                </a:ext>
              </a:extLst>
            </p:cNvPr>
            <p:cNvSpPr txBox="1"/>
            <p:nvPr/>
          </p:nvSpPr>
          <p:spPr>
            <a:xfrm>
              <a:off x="931485" y="2673382"/>
              <a:ext cx="2736230" cy="1983985"/>
            </a:xfrm>
            <a:prstGeom prst="rect">
              <a:avLst/>
            </a:prstGeom>
            <a:noFill/>
            <a:ln>
              <a:noFill/>
            </a:ln>
          </p:spPr>
          <p:txBody>
            <a:bodyPr spcFirstLastPara="1" wrap="square" lIns="0" tIns="0" rIns="0" bIns="0" anchor="t" anchorCtr="0">
              <a:spAutoFit/>
            </a:bodyPr>
            <a:lstStyle/>
            <a:p>
              <a:pPr>
                <a:lnSpc>
                  <a:spcPct val="140009"/>
                </a:lnSpc>
              </a:pPr>
              <a:r>
                <a:rPr lang="en-US" sz="1400" b="1" kern="100" dirty="0">
                  <a:effectLst/>
                  <a:latin typeface="Aptos" panose="020B0004020202020204" pitchFamily="34" charset="0"/>
                  <a:ea typeface="Aptos" panose="020B0004020202020204" pitchFamily="34" charset="0"/>
                  <a:cs typeface="Iskoola Pota" panose="020B0502040204020203" pitchFamily="34" charset="0"/>
                </a:rPr>
                <a:t>Enhancing public transportation efficiency in Sri Lanka through advanced payment technologies.</a:t>
              </a:r>
            </a:p>
            <a:p>
              <a:pPr marL="0" marR="0" lvl="0" indent="0" algn="l" rtl="0">
                <a:lnSpc>
                  <a:spcPct val="140009"/>
                </a:lnSpc>
                <a:spcBef>
                  <a:spcPts val="0"/>
                </a:spcBef>
                <a:spcAft>
                  <a:spcPts val="0"/>
                </a:spcAft>
                <a:buNone/>
              </a:pPr>
              <a:endParaRPr sz="1400" b="1" dirty="0"/>
            </a:p>
          </p:txBody>
        </p:sp>
        <p:sp>
          <p:nvSpPr>
            <p:cNvPr id="85" name="Google Shape;447;p12">
              <a:extLst>
                <a:ext uri="{FF2B5EF4-FFF2-40B4-BE49-F238E27FC236}">
                  <a16:creationId xmlns:a16="http://schemas.microsoft.com/office/drawing/2014/main" id="{C3E9FFFD-1F68-9E34-41FC-6D0BAFBE83F3}"/>
                </a:ext>
              </a:extLst>
            </p:cNvPr>
            <p:cNvSpPr/>
            <p:nvPr/>
          </p:nvSpPr>
          <p:spPr>
            <a:xfrm>
              <a:off x="4756364" y="5260740"/>
              <a:ext cx="940865" cy="9450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12">
              <a:extLst>
                <a:ext uri="{FF2B5EF4-FFF2-40B4-BE49-F238E27FC236}">
                  <a16:creationId xmlns:a16="http://schemas.microsoft.com/office/drawing/2014/main" id="{74FEECA6-3408-17E6-A606-B59D5A74E29C}"/>
                </a:ext>
              </a:extLst>
            </p:cNvPr>
            <p:cNvSpPr/>
            <p:nvPr/>
          </p:nvSpPr>
          <p:spPr>
            <a:xfrm>
              <a:off x="4941568" y="5432135"/>
              <a:ext cx="570459" cy="5704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12">
              <a:extLst>
                <a:ext uri="{FF2B5EF4-FFF2-40B4-BE49-F238E27FC236}">
                  <a16:creationId xmlns:a16="http://schemas.microsoft.com/office/drawing/2014/main" id="{8EEE865F-7198-3541-D2EE-6DCCD14E40AE}"/>
                </a:ext>
              </a:extLst>
            </p:cNvPr>
            <p:cNvGrpSpPr/>
            <p:nvPr/>
          </p:nvGrpSpPr>
          <p:grpSpPr>
            <a:xfrm rot="-5400000">
              <a:off x="10006203" y="1637181"/>
              <a:ext cx="950194" cy="8198595"/>
              <a:chOff x="0" y="0"/>
              <a:chExt cx="3304540" cy="28512680"/>
            </a:xfrm>
          </p:grpSpPr>
          <p:sp>
            <p:nvSpPr>
              <p:cNvPr id="88" name="Google Shape;450;p12">
                <a:extLst>
                  <a:ext uri="{FF2B5EF4-FFF2-40B4-BE49-F238E27FC236}">
                    <a16:creationId xmlns:a16="http://schemas.microsoft.com/office/drawing/2014/main" id="{4BD0A177-848A-46B5-3F94-ABE9D093FDD5}"/>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89" name="Google Shape;451;p12">
                <a:extLst>
                  <a:ext uri="{FF2B5EF4-FFF2-40B4-BE49-F238E27FC236}">
                    <a16:creationId xmlns:a16="http://schemas.microsoft.com/office/drawing/2014/main" id="{C40275FA-6F89-8EC5-18D4-070A09D0AEDE}"/>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91" name="Google Shape;453;p12">
              <a:extLst>
                <a:ext uri="{FF2B5EF4-FFF2-40B4-BE49-F238E27FC236}">
                  <a16:creationId xmlns:a16="http://schemas.microsoft.com/office/drawing/2014/main" id="{5FA2C9E4-6A8A-D2FC-0EFB-260CE92DA2A9}"/>
                </a:ext>
              </a:extLst>
            </p:cNvPr>
            <p:cNvSpPr/>
            <p:nvPr/>
          </p:nvSpPr>
          <p:spPr>
            <a:xfrm>
              <a:off x="3632255" y="4707200"/>
              <a:ext cx="306009" cy="30738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456;p12">
              <a:extLst>
                <a:ext uri="{FF2B5EF4-FFF2-40B4-BE49-F238E27FC236}">
                  <a16:creationId xmlns:a16="http://schemas.microsoft.com/office/drawing/2014/main" id="{14FDBEE2-D3A8-C3B7-807D-E798CFBC619E}"/>
                </a:ext>
              </a:extLst>
            </p:cNvPr>
            <p:cNvCxnSpPr>
              <a:cxnSpLocks/>
            </p:cNvCxnSpPr>
            <p:nvPr/>
          </p:nvCxnSpPr>
          <p:spPr>
            <a:xfrm rot="10800000" flipH="1">
              <a:off x="3810000" y="1523279"/>
              <a:ext cx="1066800" cy="646020"/>
            </a:xfrm>
            <a:prstGeom prst="straightConnector1">
              <a:avLst/>
            </a:prstGeom>
            <a:noFill/>
            <a:ln w="9525" cap="flat" cmpd="sng">
              <a:solidFill>
                <a:srgbClr val="17365D"/>
              </a:solidFill>
              <a:prstDash val="solid"/>
              <a:round/>
              <a:headEnd type="none" w="sm" len="sm"/>
              <a:tailEnd type="none" w="sm" len="sm"/>
            </a:ln>
          </p:spPr>
        </p:cxnSp>
        <p:cxnSp>
          <p:nvCxnSpPr>
            <p:cNvPr id="93" name="Google Shape;457;p12">
              <a:extLst>
                <a:ext uri="{FF2B5EF4-FFF2-40B4-BE49-F238E27FC236}">
                  <a16:creationId xmlns:a16="http://schemas.microsoft.com/office/drawing/2014/main" id="{2369BC4C-8F2E-4232-C6DD-1F90C683E07A}"/>
                </a:ext>
              </a:extLst>
            </p:cNvPr>
            <p:cNvCxnSpPr>
              <a:cxnSpLocks/>
            </p:cNvCxnSpPr>
            <p:nvPr/>
          </p:nvCxnSpPr>
          <p:spPr>
            <a:xfrm rot="10800000" flipH="1">
              <a:off x="4278267" y="2706989"/>
              <a:ext cx="1262685" cy="247799"/>
            </a:xfrm>
            <a:prstGeom prst="straightConnector1">
              <a:avLst/>
            </a:prstGeom>
            <a:noFill/>
            <a:ln w="9525" cap="flat" cmpd="sng">
              <a:solidFill>
                <a:srgbClr val="97B853"/>
              </a:solidFill>
              <a:prstDash val="solid"/>
              <a:round/>
              <a:headEnd type="none" w="sm" len="sm"/>
              <a:tailEnd type="none" w="sm" len="sm"/>
            </a:ln>
          </p:spPr>
        </p:cxnSp>
        <p:cxnSp>
          <p:nvCxnSpPr>
            <p:cNvPr id="94" name="Google Shape;458;p12">
              <a:extLst>
                <a:ext uri="{FF2B5EF4-FFF2-40B4-BE49-F238E27FC236}">
                  <a16:creationId xmlns:a16="http://schemas.microsoft.com/office/drawing/2014/main" id="{8C2BE164-800C-E7EC-AC98-C3E0683D3384}"/>
                </a:ext>
              </a:extLst>
            </p:cNvPr>
            <p:cNvCxnSpPr>
              <a:cxnSpLocks/>
            </p:cNvCxnSpPr>
            <p:nvPr/>
          </p:nvCxnSpPr>
          <p:spPr>
            <a:xfrm>
              <a:off x="4238938" y="3968321"/>
              <a:ext cx="1273089" cy="121077"/>
            </a:xfrm>
            <a:prstGeom prst="straightConnector1">
              <a:avLst/>
            </a:prstGeom>
            <a:noFill/>
            <a:ln w="9525" cap="flat" cmpd="sng">
              <a:solidFill>
                <a:srgbClr val="17365D"/>
              </a:solidFill>
              <a:prstDash val="solid"/>
              <a:round/>
              <a:headEnd type="none" w="sm" len="sm"/>
              <a:tailEnd type="none" w="sm" len="sm"/>
            </a:ln>
          </p:spPr>
        </p:cxnSp>
        <p:cxnSp>
          <p:nvCxnSpPr>
            <p:cNvPr id="95" name="Google Shape;459;p12">
              <a:extLst>
                <a:ext uri="{FF2B5EF4-FFF2-40B4-BE49-F238E27FC236}">
                  <a16:creationId xmlns:a16="http://schemas.microsoft.com/office/drawing/2014/main" id="{50E20387-1EC2-04ED-12FA-B5377306D956}"/>
                </a:ext>
              </a:extLst>
            </p:cNvPr>
            <p:cNvCxnSpPr>
              <a:cxnSpLocks/>
            </p:cNvCxnSpPr>
            <p:nvPr/>
          </p:nvCxnSpPr>
          <p:spPr>
            <a:xfrm>
              <a:off x="3864730" y="4889179"/>
              <a:ext cx="1017731" cy="633073"/>
            </a:xfrm>
            <a:prstGeom prst="straightConnector1">
              <a:avLst/>
            </a:prstGeom>
            <a:noFill/>
            <a:ln w="9525" cap="flat" cmpd="sng">
              <a:solidFill>
                <a:srgbClr val="97B853"/>
              </a:solidFill>
              <a:prstDash val="solid"/>
              <a:round/>
              <a:headEnd type="none" w="sm" len="sm"/>
              <a:tailEnd type="none" w="sm" len="sm"/>
            </a:ln>
          </p:spPr>
        </p:cxnSp>
      </p:grpSp>
      <p:sp>
        <p:nvSpPr>
          <p:cNvPr id="105" name="Google Shape;440;p12">
            <a:extLst>
              <a:ext uri="{FF2B5EF4-FFF2-40B4-BE49-F238E27FC236}">
                <a16:creationId xmlns:a16="http://schemas.microsoft.com/office/drawing/2014/main" id="{EF258474-B9C6-994D-AEE8-31FE0E091FE1}"/>
              </a:ext>
            </a:extLst>
          </p:cNvPr>
          <p:cNvSpPr txBox="1"/>
          <p:nvPr/>
        </p:nvSpPr>
        <p:spPr>
          <a:xfrm>
            <a:off x="5562600" y="2634518"/>
            <a:ext cx="6315692" cy="387798"/>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Enabling quick payments via NFC card taps.</a:t>
            </a:r>
          </a:p>
        </p:txBody>
      </p:sp>
      <p:sp>
        <p:nvSpPr>
          <p:cNvPr id="106" name="Google Shape;440;p12">
            <a:extLst>
              <a:ext uri="{FF2B5EF4-FFF2-40B4-BE49-F238E27FC236}">
                <a16:creationId xmlns:a16="http://schemas.microsoft.com/office/drawing/2014/main" id="{33ADFA37-7C97-39D3-C2DB-E048E012AAB2}"/>
              </a:ext>
            </a:extLst>
          </p:cNvPr>
          <p:cNvSpPr txBox="1"/>
          <p:nvPr/>
        </p:nvSpPr>
        <p:spPr>
          <a:xfrm>
            <a:off x="5410200" y="4114800"/>
            <a:ext cx="6450489" cy="775597"/>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Ensuring prompt transaction communication with the conductor.</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7" name="Google Shape;440;p12">
            <a:extLst>
              <a:ext uri="{FF2B5EF4-FFF2-40B4-BE49-F238E27FC236}">
                <a16:creationId xmlns:a16="http://schemas.microsoft.com/office/drawing/2014/main" id="{A8CEEB38-73A1-8213-05F4-2F398C55ABE1}"/>
              </a:ext>
            </a:extLst>
          </p:cNvPr>
          <p:cNvSpPr txBox="1"/>
          <p:nvPr/>
        </p:nvSpPr>
        <p:spPr>
          <a:xfrm>
            <a:off x="4853774" y="5451165"/>
            <a:ext cx="6450489" cy="387798"/>
          </a:xfrm>
          <a:prstGeom prst="rect">
            <a:avLst/>
          </a:prstGeom>
          <a:noFill/>
          <a:ln>
            <a:noFill/>
          </a:ln>
        </p:spPr>
        <p:txBody>
          <a:bodyPr spcFirstLastPara="1" wrap="square" lIns="0" tIns="0" rIns="0" bIns="0" anchor="t" anchorCtr="0">
            <a:spAutoFit/>
          </a:bodyPr>
          <a:lstStyle/>
          <a:p>
            <a:pPr algn="ctr">
              <a:lnSpc>
                <a:spcPct val="140008"/>
              </a:lnSpc>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Developing a loyalty program for frequent users.</a:t>
            </a:r>
          </a:p>
        </p:txBody>
      </p:sp>
      <p:sp>
        <p:nvSpPr>
          <p:cNvPr id="3" name="Title 4">
            <a:extLst>
              <a:ext uri="{FF2B5EF4-FFF2-40B4-BE49-F238E27FC236}">
                <a16:creationId xmlns:a16="http://schemas.microsoft.com/office/drawing/2014/main" id="{BC9B21B0-7548-65C6-E7F8-1A0D2112EAAE}"/>
              </a:ext>
            </a:extLst>
          </p:cNvPr>
          <p:cNvSpPr txBox="1">
            <a:spLocks/>
          </p:cNvSpPr>
          <p:nvPr/>
        </p:nvSpPr>
        <p:spPr>
          <a:xfrm>
            <a:off x="1295400" y="15295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sp>
        <p:nvSpPr>
          <p:cNvPr id="6" name="Rectangle 5">
            <a:extLst>
              <a:ext uri="{FF2B5EF4-FFF2-40B4-BE49-F238E27FC236}">
                <a16:creationId xmlns:a16="http://schemas.microsoft.com/office/drawing/2014/main" id="{2C0F08BF-CD62-EB06-EA85-2665DAAD8ABC}"/>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1482011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104"/>
                                        </p:tgtEl>
                                        <p:attrNameLst>
                                          <p:attrName>style.visibility</p:attrName>
                                        </p:attrNameLst>
                                      </p:cBhvr>
                                      <p:to>
                                        <p:strVal val="visible"/>
                                      </p:to>
                                    </p:set>
                                    <p:animEffect transition="in" filter="circle(in)">
                                      <p:cBhvr>
                                        <p:cTn id="12" dur="2000"/>
                                        <p:tgtEl>
                                          <p:spTgt spid="104"/>
                                        </p:tgtEl>
                                      </p:cBhvr>
                                    </p:animEffect>
                                  </p:childTnLst>
                                </p:cTn>
                              </p:par>
                              <p:par>
                                <p:cTn id="13" presetID="6" presetClass="entr" presetSubtype="16" fill="hold" grpId="0" nodeType="withEffect">
                                  <p:stCondLst>
                                    <p:cond delay="500"/>
                                  </p:stCondLst>
                                  <p:childTnLst>
                                    <p:set>
                                      <p:cBhvr>
                                        <p:cTn id="14" dur="1" fill="hold">
                                          <p:stCondLst>
                                            <p:cond delay="0"/>
                                          </p:stCondLst>
                                        </p:cTn>
                                        <p:tgtEl>
                                          <p:spTgt spid="105"/>
                                        </p:tgtEl>
                                        <p:attrNameLst>
                                          <p:attrName>style.visibility</p:attrName>
                                        </p:attrNameLst>
                                      </p:cBhvr>
                                      <p:to>
                                        <p:strVal val="visible"/>
                                      </p:to>
                                    </p:set>
                                    <p:animEffect transition="in" filter="circle(in)">
                                      <p:cBhvr>
                                        <p:cTn id="15" dur="2000"/>
                                        <p:tgtEl>
                                          <p:spTgt spid="105"/>
                                        </p:tgtEl>
                                      </p:cBhvr>
                                    </p:animEffect>
                                  </p:childTnLst>
                                </p:cTn>
                              </p:par>
                              <p:par>
                                <p:cTn id="16" presetID="6" presetClass="entr" presetSubtype="16" fill="hold" grpId="0" nodeType="withEffect">
                                  <p:stCondLst>
                                    <p:cond delay="500"/>
                                  </p:stCondLst>
                                  <p:childTnLst>
                                    <p:set>
                                      <p:cBhvr>
                                        <p:cTn id="17" dur="1" fill="hold">
                                          <p:stCondLst>
                                            <p:cond delay="0"/>
                                          </p:stCondLst>
                                        </p:cTn>
                                        <p:tgtEl>
                                          <p:spTgt spid="106"/>
                                        </p:tgtEl>
                                        <p:attrNameLst>
                                          <p:attrName>style.visibility</p:attrName>
                                        </p:attrNameLst>
                                      </p:cBhvr>
                                      <p:to>
                                        <p:strVal val="visible"/>
                                      </p:to>
                                    </p:set>
                                    <p:animEffect transition="in" filter="circle(in)">
                                      <p:cBhvr>
                                        <p:cTn id="18" dur="2000"/>
                                        <p:tgtEl>
                                          <p:spTgt spid="106"/>
                                        </p:tgtEl>
                                      </p:cBhvr>
                                    </p:animEffect>
                                  </p:childTnLst>
                                </p:cTn>
                              </p:par>
                              <p:par>
                                <p:cTn id="19" presetID="6" presetClass="entr" presetSubtype="16" fill="hold" grpId="0" nodeType="withEffect">
                                  <p:stCondLst>
                                    <p:cond delay="500"/>
                                  </p:stCondLst>
                                  <p:childTnLst>
                                    <p:set>
                                      <p:cBhvr>
                                        <p:cTn id="20" dur="1" fill="hold">
                                          <p:stCondLst>
                                            <p:cond delay="0"/>
                                          </p:stCondLst>
                                        </p:cTn>
                                        <p:tgtEl>
                                          <p:spTgt spid="107"/>
                                        </p:tgtEl>
                                        <p:attrNameLst>
                                          <p:attrName>style.visibility</p:attrName>
                                        </p:attrNameLst>
                                      </p:cBhvr>
                                      <p:to>
                                        <p:strVal val="visible"/>
                                      </p:to>
                                    </p:set>
                                    <p:animEffect transition="in" filter="circle(in)">
                                      <p:cBhvr>
                                        <p:cTn id="21"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107"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DC2A5F66-83DB-CADD-CB38-064D00E79F94}"/>
              </a:ext>
            </a:extLst>
          </p:cNvPr>
          <p:cNvPicPr>
            <a:picLocks noChangeAspect="1"/>
          </p:cNvPicPr>
          <p:nvPr/>
        </p:nvPicPr>
        <p:blipFill>
          <a:blip r:embed="rId4"/>
          <a:stretch>
            <a:fillRect/>
          </a:stretch>
        </p:blipFill>
        <p:spPr>
          <a:xfrm>
            <a:off x="1105442" y="-3350"/>
            <a:ext cx="10565284" cy="1566808"/>
          </a:xfrm>
          <a:prstGeom prst="rect">
            <a:avLst/>
          </a:prstGeom>
        </p:spPr>
      </p:pic>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5"/>
          <a:stretch>
            <a:fillRect/>
          </a:stretch>
        </p:blipFill>
        <p:spPr>
          <a:xfrm>
            <a:off x="2286000" y="533400"/>
            <a:ext cx="10528705" cy="1530229"/>
          </a:xfrm>
          <a:prstGeom prst="rect">
            <a:avLst/>
          </a:prstGeom>
        </p:spPr>
      </p:pic>
      <p:pic>
        <p:nvPicPr>
          <p:cNvPr id="6" name="Picture 5" descr="A diagram of a diagram of a computer&#10;&#10;Description automatically generated with medium confidence">
            <a:extLst>
              <a:ext uri="{FF2B5EF4-FFF2-40B4-BE49-F238E27FC236}">
                <a16:creationId xmlns:a16="http://schemas.microsoft.com/office/drawing/2014/main" id="{E377A921-B8A1-A64E-EA61-9051FCDB29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8426" y="1219200"/>
            <a:ext cx="8997174" cy="5060911"/>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FCD7254C-F355-8EBA-3A62-A7DC4854F942}"/>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416590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60688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627888" y="160223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0;p14">
            <a:extLst>
              <a:ext uri="{FF2B5EF4-FFF2-40B4-BE49-F238E27FC236}">
                <a16:creationId xmlns:a16="http://schemas.microsoft.com/office/drawing/2014/main" id="{9F438F4D-9EC0-AB59-4DF5-5771FC498A22}"/>
              </a:ext>
            </a:extLst>
          </p:cNvPr>
          <p:cNvSpPr/>
          <p:nvPr/>
        </p:nvSpPr>
        <p:spPr>
          <a:xfrm>
            <a:off x="8112829" y="166282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1;p14">
            <a:extLst>
              <a:ext uri="{FF2B5EF4-FFF2-40B4-BE49-F238E27FC236}">
                <a16:creationId xmlns:a16="http://schemas.microsoft.com/office/drawing/2014/main" id="{0F373888-154B-8528-DD42-3D52B5BB5194}"/>
              </a:ext>
            </a:extLst>
          </p:cNvPr>
          <p:cNvSpPr/>
          <p:nvPr/>
        </p:nvSpPr>
        <p:spPr>
          <a:xfrm>
            <a:off x="4671924" y="131403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5;p14">
            <a:extLst>
              <a:ext uri="{FF2B5EF4-FFF2-40B4-BE49-F238E27FC236}">
                <a16:creationId xmlns:a16="http://schemas.microsoft.com/office/drawing/2014/main" id="{788A9746-1586-31AF-A93F-123233ECF9CB}"/>
              </a:ext>
            </a:extLst>
          </p:cNvPr>
          <p:cNvSpPr/>
          <p:nvPr/>
        </p:nvSpPr>
        <p:spPr>
          <a:xfrm>
            <a:off x="7893069" y="1227241"/>
            <a:ext cx="662678" cy="6902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28" t="-5319" r="-2503" b="-873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0;p14">
            <a:extLst>
              <a:ext uri="{FF2B5EF4-FFF2-40B4-BE49-F238E27FC236}">
                <a16:creationId xmlns:a16="http://schemas.microsoft.com/office/drawing/2014/main" id="{3DFBC986-1461-7379-9FBA-0E3454D84270}"/>
              </a:ext>
            </a:extLst>
          </p:cNvPr>
          <p:cNvSpPr/>
          <p:nvPr/>
        </p:nvSpPr>
        <p:spPr>
          <a:xfrm>
            <a:off x="4513631" y="1151040"/>
            <a:ext cx="635643" cy="66212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615171" y="2514192"/>
            <a:ext cx="2836285" cy="2453107"/>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Django</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NFC</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Blockchain</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MongoDB</a:t>
            </a: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a:t>
            </a:r>
          </a:p>
        </p:txBody>
      </p:sp>
      <p:sp>
        <p:nvSpPr>
          <p:cNvPr id="39" name="TextBox 38">
            <a:extLst>
              <a:ext uri="{FF2B5EF4-FFF2-40B4-BE49-F238E27FC236}">
                <a16:creationId xmlns:a16="http://schemas.microsoft.com/office/drawing/2014/main" id="{54BBF98B-B4F4-7A82-BEF8-3337645763C9}"/>
              </a:ext>
            </a:extLst>
          </p:cNvPr>
          <p:cNvSpPr txBox="1"/>
          <p:nvPr/>
        </p:nvSpPr>
        <p:spPr>
          <a:xfrm>
            <a:off x="7992568" y="2394155"/>
            <a:ext cx="2836285" cy="1962973"/>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Techniques</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JWT (JSON Web Tokens)</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997116" y="1995073"/>
            <a:ext cx="2286000" cy="3045834"/>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Algorithms and      </a:t>
            </a:r>
          </a:p>
          <a:p>
            <a:pPr marL="457200" marR="0">
              <a:lnSpc>
                <a:spcPct val="107000"/>
              </a:lnSpc>
              <a:spcBef>
                <a:spcPts val="0"/>
              </a:spcBef>
              <a:spcAft>
                <a:spcPts val="0"/>
              </a:spcAft>
            </a:pPr>
            <a:r>
              <a:rPr lang="en-US"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Architecture</a:t>
            </a:r>
          </a:p>
          <a:p>
            <a:pPr marL="457200" marR="0">
              <a:lnSpc>
                <a:spcPct val="107000"/>
              </a:lnSpc>
              <a:spcBef>
                <a:spcPts val="0"/>
              </a:spcBef>
              <a:spcAft>
                <a:spcPts val="0"/>
              </a:spcAft>
            </a:pPr>
            <a:endPar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Consensus Algorithm</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AES Encryption</a:t>
            </a: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D9848549-DA9A-4E21-6950-FAE03922BCF5}"/>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319650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24" grpId="0" animBg="1"/>
      <p:bldP spid="28" grpId="0" animBg="1"/>
      <p:bldP spid="29" grpId="0" animBg="1"/>
      <p:bldP spid="33" grpId="0" animBg="1"/>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254843" y="529619"/>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1170212" y="15239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8141716-71BB-A653-BBED-83781E42D2C2}"/>
              </a:ext>
            </a:extLst>
          </p:cNvPr>
          <p:cNvSpPr/>
          <p:nvPr/>
        </p:nvSpPr>
        <p:spPr>
          <a:xfrm>
            <a:off x="6576849" y="1519728"/>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94012" y="3962399"/>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91AE8F3-6A28-7D0C-D019-056F037E010A}"/>
              </a:ext>
            </a:extLst>
          </p:cNvPr>
          <p:cNvSpPr txBox="1"/>
          <p:nvPr/>
        </p:nvSpPr>
        <p:spPr>
          <a:xfrm>
            <a:off x="6737274" y="1562934"/>
            <a:ext cx="4681137" cy="2288832"/>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Personnel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Specializing in Django and blockchain integration.</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Skilled in React Native for mobile app development.</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Responsible for designing the overall architecture, including NFC and blockchain integration.</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Ensures system security, especially for blockchain and data encryption.</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Overseeing project timelines and component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integration.</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8" name="TextBox 17">
            <a:extLst>
              <a:ext uri="{FF2B5EF4-FFF2-40B4-BE49-F238E27FC236}">
                <a16:creationId xmlns:a16="http://schemas.microsoft.com/office/drawing/2014/main" id="{229DF13C-0DBA-11FD-1F91-DBCC1606E512}"/>
              </a:ext>
            </a:extLst>
          </p:cNvPr>
          <p:cNvSpPr txBox="1"/>
          <p:nvPr/>
        </p:nvSpPr>
        <p:spPr>
          <a:xfrm>
            <a:off x="1254437" y="1566386"/>
            <a:ext cx="4681137" cy="2091214"/>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Django</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React native</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NFC</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Blockchain</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MongoDB</a:t>
            </a:r>
          </a:p>
          <a:p>
            <a:pPr marL="1085850" lvl="1" indent="-171450">
              <a:lnSpc>
                <a:spcPct val="107000"/>
              </a:lnSpc>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1262463" y="4114800"/>
            <a:ext cx="4681137" cy="2230162"/>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 blockchain for secure and transparent transactions.</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Enable quick and easy payments via NFC card taps.</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real-time communication of transaction details to the driver.</a:t>
            </a:r>
          </a:p>
          <a:p>
            <a:pPr marL="628650" marR="0" indent="-171450">
              <a:lnSpc>
                <a:spcPct val="107000"/>
              </a:lnSpc>
              <a:spcBef>
                <a:spcPts val="0"/>
              </a:spcBef>
              <a:spcAft>
                <a:spcPts val="80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Store user profiles, transactions, and loyalty program data securely.</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436442" y="4160837"/>
            <a:ext cx="5222157" cy="2032544"/>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Design an intuitive and easy-to-use interface.</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the application works seamlessly on both Android and iOS.</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The system should handle many users and transactions efficiently.</a:t>
            </a:r>
          </a:p>
          <a:p>
            <a:pPr marL="628650" marR="0" indent="-171450">
              <a:lnSpc>
                <a:spcPct val="107000"/>
              </a:lnSpc>
              <a:spcBef>
                <a:spcPts val="0"/>
              </a:spcBef>
              <a:spcAft>
                <a:spcPts val="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Ensure the system is always reliable and available.</a:t>
            </a:r>
          </a:p>
          <a:p>
            <a:pPr marL="628650" marR="0" indent="-171450">
              <a:lnSpc>
                <a:spcPct val="107000"/>
              </a:lnSpc>
              <a:spcBef>
                <a:spcPts val="0"/>
              </a:spcBef>
              <a:spcAft>
                <a:spcPts val="800"/>
              </a:spcAft>
              <a:buFont typeface="Arial" panose="020B0604020202020204" pitchFamily="34" charset="0"/>
              <a:buChar char="•"/>
            </a:pPr>
            <a:r>
              <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Implement robust security measures to protect data and transactions.</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7" name="Rectangle 6">
            <a:extLst>
              <a:ext uri="{FF2B5EF4-FFF2-40B4-BE49-F238E27FC236}">
                <a16:creationId xmlns:a16="http://schemas.microsoft.com/office/drawing/2014/main" id="{BF055796-0156-3447-FD1B-F12729AD0BE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44014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7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75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5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1" grpId="0" animBg="1"/>
      <p:bldP spid="12" grpId="0" animBg="1"/>
      <p:bldP spid="14" grpId="0" animBg="1"/>
      <p:bldP spid="16" grpId="0"/>
      <p:bldP spid="18"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304800" y="228600"/>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extLst>
              <p:ext uri="{D42A27DB-BD31-4B8C-83A1-F6EECF244321}">
                <p14:modId xmlns:p14="http://schemas.microsoft.com/office/powerpoint/2010/main" val="2441510314"/>
              </p:ext>
            </p:extLst>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9B998182-3080-C4C4-6ED9-4329FD84BB3F}"/>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74490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3" name="Picture 2" descr="A diagram with text and a yellow label&#10;&#10;Description automatically generated with medium confidence">
            <a:extLst>
              <a:ext uri="{FF2B5EF4-FFF2-40B4-BE49-F238E27FC236}">
                <a16:creationId xmlns:a16="http://schemas.microsoft.com/office/drawing/2014/main" id="{4CAAC6A6-E690-D26C-C287-63AED0692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982458"/>
            <a:ext cx="11582400" cy="4952837"/>
          </a:xfrm>
          <a:prstGeom prst="rect">
            <a:avLst/>
          </a:prstGeom>
          <a:ln>
            <a:solidFill>
              <a:schemeClr val="accent1"/>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5632F17-31E0-FB4F-04DE-28924737B778}"/>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
        <p:nvSpPr>
          <p:cNvPr id="4" name="Rectangle 3">
            <a:extLst>
              <a:ext uri="{FF2B5EF4-FFF2-40B4-BE49-F238E27FC236}">
                <a16:creationId xmlns:a16="http://schemas.microsoft.com/office/drawing/2014/main" id="{23E19B04-7B2C-572F-F9F1-E553876001F7}"/>
              </a:ext>
            </a:extLst>
          </p:cNvPr>
          <p:cNvSpPr/>
          <p:nvPr/>
        </p:nvSpPr>
        <p:spPr>
          <a:xfrm>
            <a:off x="6248400" y="3520438"/>
            <a:ext cx="533400" cy="2133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7" name="TextBox 6">
            <a:extLst>
              <a:ext uri="{FF2B5EF4-FFF2-40B4-BE49-F238E27FC236}">
                <a16:creationId xmlns:a16="http://schemas.microsoft.com/office/drawing/2014/main" id="{2A1F696A-C352-A062-C2D6-76B16A6855E1}"/>
              </a:ext>
            </a:extLst>
          </p:cNvPr>
          <p:cNvSpPr txBox="1"/>
          <p:nvPr/>
        </p:nvSpPr>
        <p:spPr>
          <a:xfrm>
            <a:off x="6057900" y="3466496"/>
            <a:ext cx="914400" cy="369332"/>
          </a:xfrm>
          <a:prstGeom prst="rect">
            <a:avLst/>
          </a:prstGeom>
          <a:noFill/>
        </p:spPr>
        <p:txBody>
          <a:bodyPr wrap="square" rtlCol="0">
            <a:spAutoFit/>
          </a:bodyPr>
          <a:lstStyle/>
          <a:p>
            <a:r>
              <a:rPr lang="en-US" sz="900" dirty="0"/>
              <a:t>NFC Development</a:t>
            </a:r>
          </a:p>
        </p:txBody>
      </p:sp>
    </p:spTree>
    <p:extLst>
      <p:ext uri="{BB962C8B-B14F-4D97-AF65-F5344CB8AC3E}">
        <p14:creationId xmlns:p14="http://schemas.microsoft.com/office/powerpoint/2010/main" val="121178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1E8DA7E8-CB6E-BB55-B569-CE1CB8896914}"/>
              </a:ext>
            </a:extLst>
          </p:cNvPr>
          <p:cNvSpPr txBox="1"/>
          <p:nvPr/>
        </p:nvSpPr>
        <p:spPr>
          <a:xfrm>
            <a:off x="609600" y="1066800"/>
            <a:ext cx="11049000" cy="5047536"/>
          </a:xfrm>
          <a:prstGeom prst="rect">
            <a:avLst/>
          </a:prstGeom>
          <a:noFill/>
        </p:spPr>
        <p:txBody>
          <a:bodyPr wrap="square" rtlCol="0">
            <a:spAutoFit/>
          </a:bodyPr>
          <a:lstStyle/>
          <a:p>
            <a:r>
              <a:rPr lang="en-US" sz="1400" dirty="0"/>
              <a:t>[1] D. Li, W. E. Wong, M. Chau, S. Pan and L. S. Koh, "A Survey </a:t>
            </a:r>
            <a:r>
              <a:rPr lang="en-US" sz="1400" dirty="0" err="1"/>
              <a:t>ofNFC</a:t>
            </a:r>
            <a:r>
              <a:rPr lang="en-US" sz="1400" dirty="0"/>
              <a:t> Mobile Payment: Challenges and Solutions using Blockchain and Cryptocurrencies," 2020 7th International Conference on Dependable Systems and Their Applications (DSA), Xi'an, China, 2020, pp. 69-77, </a:t>
            </a:r>
            <a:r>
              <a:rPr lang="en-US" sz="1400" dirty="0" err="1"/>
              <a:t>doi</a:t>
            </a:r>
            <a:r>
              <a:rPr lang="en-US" sz="1400" dirty="0"/>
              <a:t>: 10.1109/DSA51864.2020.00018. keywords: {</a:t>
            </a:r>
            <a:r>
              <a:rPr lang="en-US" sz="1400" dirty="0" err="1"/>
              <a:t>Privacy;Protocols;Online</a:t>
            </a:r>
            <a:r>
              <a:rPr lang="en-US" sz="1400" dirty="0"/>
              <a:t> </a:t>
            </a:r>
            <a:r>
              <a:rPr lang="en-US" sz="1400" dirty="0" err="1"/>
              <a:t>banking;Blockchain;Bitcoin;Cryptography;Internet</a:t>
            </a:r>
            <a:r>
              <a:rPr lang="en-US" sz="1400" dirty="0"/>
              <a:t> of </a:t>
            </a:r>
            <a:r>
              <a:rPr lang="en-US" sz="1400" dirty="0" err="1"/>
              <a:t>Things;NFC</a:t>
            </a:r>
            <a:r>
              <a:rPr lang="en-US" sz="1400" dirty="0"/>
              <a:t> mobile </a:t>
            </a:r>
            <a:r>
              <a:rPr lang="en-US" sz="1400" dirty="0" err="1"/>
              <a:t>payment;blockchain;cryptocurrency;fair</a:t>
            </a:r>
            <a:r>
              <a:rPr lang="en-US" sz="1400" dirty="0"/>
              <a:t> </a:t>
            </a:r>
            <a:r>
              <a:rPr lang="en-US" sz="1400" dirty="0" err="1"/>
              <a:t>payment;security;privacy</a:t>
            </a:r>
            <a:r>
              <a:rPr lang="en-US" sz="1400" dirty="0"/>
              <a:t>},</a:t>
            </a:r>
          </a:p>
          <a:p>
            <a:endParaRPr lang="en-US" sz="1400" dirty="0"/>
          </a:p>
          <a:p>
            <a:r>
              <a:rPr lang="en-US" sz="1400" dirty="0"/>
              <a:t>[2] H. D. </a:t>
            </a:r>
            <a:r>
              <a:rPr lang="en-US" sz="1400" dirty="0" err="1"/>
              <a:t>Weligamage</a:t>
            </a:r>
            <a:r>
              <a:rPr lang="en-US" sz="1400" dirty="0"/>
              <a:t>, S. M. </a:t>
            </a:r>
            <a:r>
              <a:rPr lang="en-US" sz="1400" dirty="0" err="1"/>
              <a:t>Wijesekara</a:t>
            </a:r>
            <a:r>
              <a:rPr lang="en-US" sz="1400" dirty="0"/>
              <a:t>, M. D. S. </a:t>
            </a:r>
            <a:r>
              <a:rPr lang="en-US" sz="1400" dirty="0" err="1"/>
              <a:t>Chathwara</a:t>
            </a:r>
            <a:r>
              <a:rPr lang="en-US" sz="1400" dirty="0"/>
              <a:t>, H. G. Isuru </a:t>
            </a:r>
            <a:r>
              <a:rPr lang="en-US" sz="1400" dirty="0" err="1"/>
              <a:t>Kavinda</a:t>
            </a:r>
            <a:r>
              <a:rPr lang="en-US" sz="1400" dirty="0"/>
              <a:t>, N. </a:t>
            </a:r>
            <a:r>
              <a:rPr lang="en-US" sz="1400" dirty="0" err="1"/>
              <a:t>Amarasena</a:t>
            </a:r>
            <a:r>
              <a:rPr lang="en-US" sz="1400" dirty="0"/>
              <a:t> and N. Gamage, "An Approach of Enhancing the Quality of Public Transportation Service in Sri Lanka using IoT," 2022 IEEE 13th Annual Information Technology, Electronics and Mobile Communication Conference (IEMCON), Vancouver, BC, Canada, 2022, pp. 0311-0316, </a:t>
            </a:r>
            <a:r>
              <a:rPr lang="en-US" sz="1400" dirty="0" err="1"/>
              <a:t>doi</a:t>
            </a:r>
            <a:r>
              <a:rPr lang="en-US" sz="1400" dirty="0"/>
              <a:t>: 10.1109/IEMCON56893.2022.9946624. keywords: {Smart </a:t>
            </a:r>
            <a:r>
              <a:rPr lang="en-US" sz="1400" dirty="0" err="1"/>
              <a:t>cards;Visualization;Systematics;Face</a:t>
            </a:r>
            <a:r>
              <a:rPr lang="en-US" sz="1400" dirty="0"/>
              <a:t> </a:t>
            </a:r>
            <a:r>
              <a:rPr lang="en-US" sz="1400" dirty="0" err="1"/>
              <a:t>recognition;Sociology;Mobile</a:t>
            </a:r>
            <a:r>
              <a:rPr lang="en-US" sz="1400" dirty="0"/>
              <a:t> </a:t>
            </a:r>
            <a:r>
              <a:rPr lang="en-US" sz="1400" dirty="0" err="1"/>
              <a:t>communication;Real-time</a:t>
            </a:r>
            <a:r>
              <a:rPr lang="en-US" sz="1400" dirty="0"/>
              <a:t> </a:t>
            </a:r>
            <a:r>
              <a:rPr lang="en-US" sz="1400" dirty="0" err="1"/>
              <a:t>systems;RFID;GPS;IoT;Image</a:t>
            </a:r>
            <a:r>
              <a:rPr lang="en-US" sz="1400" dirty="0"/>
              <a:t> </a:t>
            </a:r>
            <a:r>
              <a:rPr lang="en-US" sz="1400" dirty="0" err="1"/>
              <a:t>Processing;Arrival</a:t>
            </a:r>
            <a:r>
              <a:rPr lang="en-US" sz="1400" dirty="0"/>
              <a:t> time Prediction},</a:t>
            </a:r>
          </a:p>
          <a:p>
            <a:endParaRPr lang="en-US" sz="1400" dirty="0"/>
          </a:p>
          <a:p>
            <a:r>
              <a:rPr lang="en-US" sz="1400" dirty="0"/>
              <a:t>[3] M. Dhule, "NFC Based Smart Urban Public Bus Transport Payment System," 2018 3rd International Conference for Convergence in Technology (I2CT), Pune, India, 2018, pp. 1-4, </a:t>
            </a:r>
            <a:r>
              <a:rPr lang="en-US" sz="1400" dirty="0" err="1"/>
              <a:t>doi</a:t>
            </a:r>
            <a:r>
              <a:rPr lang="en-US" sz="1400" dirty="0"/>
              <a:t>: 10.1109/I2CT.2018.8529810. keywords: {Internet of </a:t>
            </a:r>
            <a:r>
              <a:rPr lang="en-US" sz="1400" dirty="0" err="1"/>
              <a:t>Things;Radiofrequency</a:t>
            </a:r>
            <a:r>
              <a:rPr lang="en-US" sz="1400" dirty="0"/>
              <a:t> </a:t>
            </a:r>
            <a:r>
              <a:rPr lang="en-US" sz="1400" dirty="0" err="1"/>
              <a:t>identification;Intelligent</a:t>
            </a:r>
            <a:r>
              <a:rPr lang="en-US" sz="1400" dirty="0"/>
              <a:t> </a:t>
            </a:r>
            <a:r>
              <a:rPr lang="en-US" sz="1400" dirty="0" err="1"/>
              <a:t>sensors;Global</a:t>
            </a:r>
            <a:r>
              <a:rPr lang="en-US" sz="1400" dirty="0"/>
              <a:t> Positioning </a:t>
            </a:r>
            <a:r>
              <a:rPr lang="en-US" sz="1400" dirty="0" err="1"/>
              <a:t>System;Sociology;Statistics;Transportation;Public</a:t>
            </a:r>
            <a:r>
              <a:rPr lang="en-US" sz="1400" dirty="0"/>
              <a:t> </a:t>
            </a:r>
            <a:r>
              <a:rPr lang="en-US" sz="1400" dirty="0" err="1"/>
              <a:t>Bus;E-ticketing;NFC;Mobile</a:t>
            </a:r>
            <a:r>
              <a:rPr lang="en-US" sz="1400" dirty="0"/>
              <a:t> </a:t>
            </a:r>
            <a:r>
              <a:rPr lang="en-US" sz="1400" dirty="0" err="1"/>
              <a:t>App;Cheat-Proof</a:t>
            </a:r>
            <a:r>
              <a:rPr lang="en-US" sz="1400" dirty="0"/>
              <a:t>},</a:t>
            </a:r>
          </a:p>
          <a:p>
            <a:endParaRPr lang="en-US" sz="1400" dirty="0"/>
          </a:p>
          <a:p>
            <a:r>
              <a:rPr lang="en-US" sz="1400" dirty="0"/>
              <a:t>[4] S. A. </a:t>
            </a:r>
            <a:r>
              <a:rPr lang="en-US" sz="1400" dirty="0" err="1"/>
              <a:t>Jayalath</a:t>
            </a:r>
            <a:r>
              <a:rPr lang="en-US" sz="1400" dirty="0"/>
              <a:t>, C. Rajapakse and J. M. D. Senanayake, "A microtransaction model based on blockchain technology to improve service levels in public transport sector in Sri Lanka," 2020 International Research Conference on Smart Computing and Systems Engineering (SCSE), Colombo, Sri Lanka, 2020, pp. 82-89, </a:t>
            </a:r>
            <a:r>
              <a:rPr lang="en-US" sz="1400" dirty="0" err="1"/>
              <a:t>doi</a:t>
            </a:r>
            <a:r>
              <a:rPr lang="en-US" sz="1400" dirty="0"/>
              <a:t>: 10.1109/SCSE49731.2020.9313037. keywords: {</a:t>
            </a:r>
            <a:r>
              <a:rPr lang="en-US" sz="1400" dirty="0" err="1"/>
              <a:t>Blockchain;Public</a:t>
            </a:r>
            <a:r>
              <a:rPr lang="en-US" sz="1400" dirty="0"/>
              <a:t> </a:t>
            </a:r>
            <a:r>
              <a:rPr lang="en-US" sz="1400" dirty="0" err="1"/>
              <a:t>transportation;Smart</a:t>
            </a:r>
            <a:r>
              <a:rPr lang="en-US" sz="1400" dirty="0"/>
              <a:t> </a:t>
            </a:r>
            <a:r>
              <a:rPr lang="en-US" sz="1400" dirty="0" err="1"/>
              <a:t>contracts;Rail</a:t>
            </a:r>
            <a:r>
              <a:rPr lang="en-US" sz="1400" dirty="0"/>
              <a:t> </a:t>
            </a:r>
            <a:r>
              <a:rPr lang="en-US" sz="1400" dirty="0" err="1"/>
              <a:t>transportation;Peer-to-peer</a:t>
            </a:r>
            <a:r>
              <a:rPr lang="en-US" sz="1400" dirty="0"/>
              <a:t> </a:t>
            </a:r>
            <a:r>
              <a:rPr lang="en-US" sz="1400" dirty="0" err="1"/>
              <a:t>computing;Companies;Prototypes;Consortium</a:t>
            </a:r>
            <a:r>
              <a:rPr lang="en-US" sz="1400" dirty="0"/>
              <a:t> </a:t>
            </a:r>
            <a:r>
              <a:rPr lang="en-US" sz="1400" dirty="0" err="1"/>
              <a:t>blockchains;Ethereum;Micro-payments;Smart</a:t>
            </a:r>
            <a:r>
              <a:rPr lang="en-US" sz="1400" dirty="0"/>
              <a:t> </a:t>
            </a:r>
            <a:r>
              <a:rPr lang="en-US" sz="1400" dirty="0" err="1"/>
              <a:t>contracts;Transportation</a:t>
            </a:r>
            <a:r>
              <a:rPr lang="en-US" sz="1400" dirty="0"/>
              <a:t>},</a:t>
            </a:r>
          </a:p>
          <a:p>
            <a:endParaRPr lang="en-US" sz="1400" dirty="0"/>
          </a:p>
          <a:p>
            <a:endParaRPr lang="en-US" sz="1400" dirty="0"/>
          </a:p>
        </p:txBody>
      </p:sp>
      <p:sp>
        <p:nvSpPr>
          <p:cNvPr id="7" name="Rectangle 6">
            <a:extLst>
              <a:ext uri="{FF2B5EF4-FFF2-40B4-BE49-F238E27FC236}">
                <a16:creationId xmlns:a16="http://schemas.microsoft.com/office/drawing/2014/main" id="{5FB98E66-DBD5-4B29-AC68-A58A70C64231}"/>
              </a:ext>
            </a:extLst>
          </p:cNvPr>
          <p:cNvSpPr/>
          <p:nvPr/>
        </p:nvSpPr>
        <p:spPr>
          <a:xfrm>
            <a:off x="2725917" y="64611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IT21205460</a:t>
            </a:r>
            <a:r>
              <a:rPr lang="en-US" sz="1800" dirty="0">
                <a:solidFill>
                  <a:schemeClr val="tx1"/>
                </a:solidFill>
              </a:rPr>
              <a:t>   |   </a:t>
            </a:r>
            <a:r>
              <a:rPr lang="en-US" b="1" dirty="0">
                <a:solidFill>
                  <a:schemeClr val="tx1"/>
                </a:solidFill>
              </a:rPr>
              <a:t>Senarathne A.S.C.G.</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35754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84250" y="3826509"/>
            <a:ext cx="11207750" cy="2852737"/>
          </a:xfrm>
        </p:spPr>
        <p:txBody>
          <a:bodyPr/>
          <a:lstStyle/>
          <a:p>
            <a:r>
              <a:rPr lang="en-US" sz="4000" b="1" dirty="0"/>
              <a:t>IT21192050</a:t>
            </a:r>
            <a:r>
              <a:rPr lang="en-US" b="1" dirty="0"/>
              <a:t> |</a:t>
            </a:r>
            <a:r>
              <a:rPr lang="en-US" sz="4000" b="1" dirty="0" err="1"/>
              <a:t>Rajapaksha</a:t>
            </a:r>
            <a:r>
              <a:rPr lang="en-US" sz="4000" b="1" dirty="0"/>
              <a:t> R.L.H.P.</a:t>
            </a:r>
            <a:br>
              <a:rPr lang="en-US" sz="4000" b="1" dirty="0"/>
            </a:b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84250" y="3454154"/>
            <a:ext cx="10363200" cy="1500187"/>
          </a:xfrm>
        </p:spPr>
        <p:txBody>
          <a:bodyPr/>
          <a:lstStyle/>
          <a:p>
            <a:r>
              <a:rPr lang="en-US" dirty="0">
                <a:solidFill>
                  <a:schemeClr val="tx1">
                    <a:lumMod val="65000"/>
                    <a:lumOff val="35000"/>
                  </a:schemeClr>
                </a:solidFill>
              </a:rPr>
              <a:t>BSc (Hons) Degree in Information Technology ( specialization in Information Technology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8" name="Picture 7" descr="A person sitting on a bench&#10;&#10;Description automatically generated">
            <a:extLst>
              <a:ext uri="{FF2B5EF4-FFF2-40B4-BE49-F238E27FC236}">
                <a16:creationId xmlns:a16="http://schemas.microsoft.com/office/drawing/2014/main" id="{36AAA254-0BF5-EF70-F52F-E051C5F281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5909" y="2031496"/>
            <a:ext cx="2669416" cy="2997704"/>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194394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4.81481E-6 L 0.37331 -0.26273 " pathEditMode="relative" rAng="0" ptsTypes="AA">
                                      <p:cBhvr>
                                        <p:cTn id="6" dur="2000" fill="hold"/>
                                        <p:tgtEl>
                                          <p:spTgt spid="8"/>
                                        </p:tgtEl>
                                        <p:attrNameLst>
                                          <p:attrName>ppt_x</p:attrName>
                                          <p:attrName>ppt_y</p:attrName>
                                        </p:attrNameLst>
                                      </p:cBhvr>
                                      <p:rCtr x="18659" y="-13148"/>
                                    </p:animMotion>
                                  </p:childTnLst>
                                </p:cTn>
                              </p:par>
                              <p:par>
                                <p:cTn id="7" presetID="42" presetClass="entr" presetSubtype="0"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AE092-9C68-7FED-3FA0-925CC97241AE}"/>
              </a:ext>
            </a:extLst>
          </p:cNvPr>
          <p:cNvPicPr>
            <a:picLocks noChangeAspect="1"/>
          </p:cNvPicPr>
          <p:nvPr/>
        </p:nvPicPr>
        <p:blipFill>
          <a:blip r:embed="rId2"/>
          <a:stretch>
            <a:fillRect/>
          </a:stretch>
        </p:blipFill>
        <p:spPr>
          <a:xfrm>
            <a:off x="3810000" y="407019"/>
            <a:ext cx="9699656" cy="1481456"/>
          </a:xfrm>
          <a:prstGeom prst="rect">
            <a:avLst/>
          </a:prstGeom>
        </p:spPr>
      </p:pic>
      <p:sp>
        <p:nvSpPr>
          <p:cNvPr id="2" name="Freeform 9">
            <a:extLst>
              <a:ext uri="{FF2B5EF4-FFF2-40B4-BE49-F238E27FC236}">
                <a16:creationId xmlns:a16="http://schemas.microsoft.com/office/drawing/2014/main" id="{D8E9B2D6-4681-54F2-BDDC-2E301D30C7E1}"/>
              </a:ext>
            </a:extLst>
          </p:cNvPr>
          <p:cNvSpPr/>
          <p:nvPr/>
        </p:nvSpPr>
        <p:spPr>
          <a:xfrm>
            <a:off x="-500994" y="-286421"/>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9F0E1009-BCB5-7364-07F0-2D5B841B70C1}"/>
              </a:ext>
            </a:extLst>
          </p:cNvPr>
          <p:cNvSpPr/>
          <p:nvPr/>
        </p:nvSpPr>
        <p:spPr>
          <a:xfrm>
            <a:off x="10677143" y="6149571"/>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6" name="Picture 5" descr="A person standing next to a phone&#10;&#10;Description automatically generated">
            <a:extLst>
              <a:ext uri="{FF2B5EF4-FFF2-40B4-BE49-F238E27FC236}">
                <a16:creationId xmlns:a16="http://schemas.microsoft.com/office/drawing/2014/main" id="{E512DC50-B917-853C-571B-CAC96AF681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6033" y="3081656"/>
            <a:ext cx="4203933" cy="3880552"/>
          </a:xfrm>
          <a:prstGeom prst="rect">
            <a:avLst/>
          </a:prstGeom>
        </p:spPr>
      </p:pic>
      <p:sp>
        <p:nvSpPr>
          <p:cNvPr id="7" name="Content Placeholder 5">
            <a:extLst>
              <a:ext uri="{FF2B5EF4-FFF2-40B4-BE49-F238E27FC236}">
                <a16:creationId xmlns:a16="http://schemas.microsoft.com/office/drawing/2014/main" id="{447A8657-11F3-FD13-E96C-E52D634B15A3}"/>
              </a:ext>
            </a:extLst>
          </p:cNvPr>
          <p:cNvSpPr>
            <a:spLocks noGrp="1"/>
          </p:cNvSpPr>
          <p:nvPr>
            <p:ph idx="1"/>
          </p:nvPr>
        </p:nvSpPr>
        <p:spPr>
          <a:xfrm>
            <a:off x="609600" y="1600200"/>
            <a:ext cx="10058400" cy="4351338"/>
          </a:xfrm>
        </p:spPr>
        <p:txBody>
          <a:bodyPr>
            <a:normAutofit fontScale="92500" lnSpcReduction="10000"/>
          </a:bodyPr>
          <a:lstStyle/>
          <a:p>
            <a:r>
              <a:rPr lang="en-US" dirty="0"/>
              <a:t>Buses are the main mode of public transportation (CTB or private) in Sri Lanka.</a:t>
            </a:r>
          </a:p>
          <a:p>
            <a:r>
              <a:rPr lang="en-US" dirty="0"/>
              <a:t>Buses often do not run on time, leading to wasted time for passengers and missed buses.</a:t>
            </a:r>
          </a:p>
          <a:p>
            <a:r>
              <a:rPr lang="en-US" dirty="0"/>
              <a:t>Public transportation in Sri Lanka often fails to provide passengers with a comfortable journey to their destinations.</a:t>
            </a:r>
          </a:p>
          <a:p>
            <a:r>
              <a:rPr lang="en-US" dirty="0"/>
              <a:t>Due to the competitive nature of the business, many bus           accidents occur each year in public transport. As a result, a      significant number of lives are lost in the country.</a:t>
            </a:r>
          </a:p>
          <a:p>
            <a:r>
              <a:rPr lang="en-US" dirty="0"/>
              <a:t>When tourists visit Sri Lanka, they have difficulty finding the                 bus they need due to language barriers and other challenges.</a:t>
            </a:r>
          </a:p>
        </p:txBody>
      </p:sp>
    </p:spTree>
    <p:extLst>
      <p:ext uri="{BB962C8B-B14F-4D97-AF65-F5344CB8AC3E}">
        <p14:creationId xmlns:p14="http://schemas.microsoft.com/office/powerpoint/2010/main" val="725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entr" presetSubtype="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1000"/>
                                        <p:tgtEl>
                                          <p:spTgt spid="7">
                                            <p:txEl>
                                              <p:pRg st="0" end="0"/>
                                            </p:txEl>
                                          </p:spTgt>
                                        </p:tgtEl>
                                      </p:cBhvr>
                                    </p:animEffect>
                                    <p:anim calcmode="lin" valueType="num">
                                      <p:cBhvr>
                                        <p:cTn id="1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25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1000"/>
                                        <p:tgtEl>
                                          <p:spTgt spid="7">
                                            <p:txEl>
                                              <p:pRg st="3" end="3"/>
                                            </p:txEl>
                                          </p:spTgt>
                                        </p:tgtEl>
                                      </p:cBhvr>
                                    </p:animEffect>
                                    <p:anim calcmode="lin" valueType="num">
                                      <p:cBhvr>
                                        <p:cTn id="31"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50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2"/>
          <a:stretch>
            <a:fillRect/>
          </a:stretch>
        </p:blipFill>
        <p:spPr>
          <a:xfrm>
            <a:off x="3581400" y="272009"/>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762000" y="1300719"/>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15658" y="1884595"/>
            <a:ext cx="10896600" cy="3682034"/>
          </a:xfrm>
          <a:prstGeom prst="rect">
            <a:avLst/>
          </a:prstGeom>
          <a:noFill/>
        </p:spPr>
        <p:txBody>
          <a:bodyPr wrap="square" rtlCol="0">
            <a:spAutoFit/>
          </a:bodyPr>
          <a:lstStyle/>
          <a:p>
            <a:pPr marL="800100" marR="0" indent="-342900">
              <a:lnSpc>
                <a:spcPct val="107000"/>
              </a:lnSpc>
              <a:spcBef>
                <a:spcPts val="0"/>
              </a:spcBef>
              <a:spcAft>
                <a:spcPts val="0"/>
              </a:spcAft>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Due to competition among buses, terrible accidents occur.       </a:t>
            </a:r>
          </a:p>
          <a:p>
            <a:pPr marL="457200" marR="0">
              <a:lnSpc>
                <a:spcPct val="107000"/>
              </a:lnSpc>
              <a:spcBef>
                <a:spcPts val="0"/>
              </a:spcBef>
              <a:spcAft>
                <a:spcPts val="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A 2022 survey in Sri Lanka on bus accidents shows</a:t>
            </a:r>
          </a:p>
          <a:p>
            <a:pPr marL="457200" marR="0">
              <a:lnSpc>
                <a:spcPct val="107000"/>
              </a:lnSpc>
              <a:spcBef>
                <a:spcPts val="0"/>
              </a:spcBef>
              <a:spcAft>
                <a:spcPts val="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Fatal accidents involving private buses: 172 [1]</a:t>
            </a:r>
          </a:p>
          <a:p>
            <a:pPr marL="4572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Fatal accidents involving SLTB buses: 63 [1]</a:t>
            </a:r>
          </a:p>
          <a:p>
            <a:pPr marL="800100" lvl="1" indent="-342900">
              <a:lnSpc>
                <a:spcPct val="107000"/>
              </a:lnSpc>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Passengers' ability to reach their destination comfortably. </a:t>
            </a:r>
          </a:p>
          <a:p>
            <a:pPr marL="9144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When public transport is not comfortable, many people prefer to travel by their own 	    	vehicles.</a:t>
            </a:r>
          </a:p>
          <a:p>
            <a:pPr marL="800100" lvl="1" indent="-342900">
              <a:lnSpc>
                <a:spcPct val="107000"/>
              </a:lnSpc>
              <a:buFont typeface="Wingdings" panose="05000000000000000000" pitchFamily="2" charset="2"/>
              <a:buChar char="Ø"/>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Avoid missing the waiting bus.</a:t>
            </a:r>
          </a:p>
          <a:p>
            <a:pPr marL="914400" marR="0">
              <a:lnSpc>
                <a:spcPct val="107000"/>
              </a:lnSpc>
              <a:spcBef>
                <a:spcPts val="0"/>
              </a:spcBef>
              <a:spcAft>
                <a:spcPts val="800"/>
              </a:spcAft>
            </a:pPr>
            <a:r>
              <a:rPr lang="en-US" sz="2000" kern="100" dirty="0">
                <a:effectLst/>
                <a:latin typeface="Calibri Light" panose="020F0302020204030204" pitchFamily="34" charset="0"/>
                <a:ea typeface="Calibri Light" panose="020F0302020204030204" pitchFamily="34" charset="0"/>
                <a:cs typeface="Calibri Light" panose="020F0302020204030204" pitchFamily="34" charset="0"/>
              </a:rPr>
              <a:t>        When a waiting bus is missed, the passenger's time is wasted.</a:t>
            </a:r>
          </a:p>
          <a:p>
            <a:pPr marL="457200" marR="0">
              <a:lnSpc>
                <a:spcPct val="107000"/>
              </a:lnSpc>
              <a:spcBef>
                <a:spcPts val="0"/>
              </a:spcBef>
              <a:spcAft>
                <a:spcPts val="0"/>
              </a:spcAft>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11" name="Picture 10" descr="A red bus with a black background">
            <a:extLst>
              <a:ext uri="{FF2B5EF4-FFF2-40B4-BE49-F238E27FC236}">
                <a16:creationId xmlns:a16="http://schemas.microsoft.com/office/drawing/2014/main" id="{3684A046-8D11-3A13-870B-143B35AAB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3061661"/>
            <a:ext cx="5429990" cy="3257994"/>
          </a:xfrm>
          <a:prstGeom prst="rect">
            <a:avLst/>
          </a:prstGeom>
        </p:spPr>
      </p:pic>
    </p:spTree>
    <p:extLst>
      <p:ext uri="{BB962C8B-B14F-4D97-AF65-F5344CB8AC3E}">
        <p14:creationId xmlns:p14="http://schemas.microsoft.com/office/powerpoint/2010/main" val="13777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35" presetClass="path" presetSubtype="0" accel="50000" decel="50000" fill="hold" nodeType="withEffect">
                                  <p:stCondLst>
                                    <p:cond delay="750"/>
                                  </p:stCondLst>
                                  <p:childTnLst>
                                    <p:animMotion origin="layout" path="M 2.22045E-16 2.22222E-6 L -0.34766 0.0706 " pathEditMode="relative" rAng="0" ptsTypes="AA">
                                      <p:cBhvr>
                                        <p:cTn id="21" dur="2000" fill="hold"/>
                                        <p:tgtEl>
                                          <p:spTgt spid="11"/>
                                        </p:tgtEl>
                                        <p:attrNameLst>
                                          <p:attrName>ppt_x</p:attrName>
                                          <p:attrName>ppt_y</p:attrName>
                                        </p:attrNameLst>
                                      </p:cBhvr>
                                      <p:rCtr x="-17188" y="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a:extLst>
              <a:ext uri="{FF2B5EF4-FFF2-40B4-BE49-F238E27FC236}">
                <a16:creationId xmlns:a16="http://schemas.microsoft.com/office/drawing/2014/main" id="{6F032B79-DB79-48E8-8BCB-4C13A769BF50}"/>
              </a:ext>
            </a:extLst>
          </p:cNvPr>
          <p:cNvPicPr>
            <a:picLocks noChangeAspect="1"/>
          </p:cNvPicPr>
          <p:nvPr/>
        </p:nvPicPr>
        <p:blipFill>
          <a:blip r:embed="rId4"/>
          <a:stretch>
            <a:fillRect/>
          </a:stretch>
        </p:blipFill>
        <p:spPr>
          <a:xfrm>
            <a:off x="4648200" y="225486"/>
            <a:ext cx="10553091" cy="1450974"/>
          </a:xfrm>
          <a:prstGeom prst="rect">
            <a:avLst/>
          </a:prstGeom>
        </p:spPr>
      </p:pic>
      <p:sp>
        <p:nvSpPr>
          <p:cNvPr id="8" name="Rectangle 7">
            <a:extLst>
              <a:ext uri="{FF2B5EF4-FFF2-40B4-BE49-F238E27FC236}">
                <a16:creationId xmlns:a16="http://schemas.microsoft.com/office/drawing/2014/main" id="{CFBC0265-465C-1348-F553-4BF7FBA13024}"/>
              </a:ext>
            </a:extLst>
          </p:cNvPr>
          <p:cNvSpPr/>
          <p:nvPr/>
        </p:nvSpPr>
        <p:spPr>
          <a:xfrm>
            <a:off x="381000" y="1071915"/>
            <a:ext cx="4953000" cy="515743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ECA891-2D18-A185-8C8F-569636F11CCE}"/>
              </a:ext>
            </a:extLst>
          </p:cNvPr>
          <p:cNvSpPr txBox="1"/>
          <p:nvPr/>
        </p:nvSpPr>
        <p:spPr>
          <a:xfrm>
            <a:off x="5638800" y="1276350"/>
            <a:ext cx="3657600" cy="400110"/>
          </a:xfrm>
          <a:prstGeom prst="rect">
            <a:avLst/>
          </a:prstGeom>
          <a:noFill/>
        </p:spPr>
        <p:txBody>
          <a:bodyPr wrap="square" rtlCol="0">
            <a:spAutoFit/>
          </a:bodyPr>
          <a:lstStyle/>
          <a:p>
            <a:r>
              <a:rPr lang="en-US" sz="2000" b="1" dirty="0"/>
              <a:t>Comparison Chart</a:t>
            </a:r>
          </a:p>
        </p:txBody>
      </p:sp>
      <p:sp>
        <p:nvSpPr>
          <p:cNvPr id="10" name="TextBox 9">
            <a:extLst>
              <a:ext uri="{FF2B5EF4-FFF2-40B4-BE49-F238E27FC236}">
                <a16:creationId xmlns:a16="http://schemas.microsoft.com/office/drawing/2014/main" id="{609E6FC2-373E-48DE-C5F4-1349EFE456A8}"/>
              </a:ext>
            </a:extLst>
          </p:cNvPr>
          <p:cNvSpPr txBox="1"/>
          <p:nvPr/>
        </p:nvSpPr>
        <p:spPr>
          <a:xfrm>
            <a:off x="609600" y="1524000"/>
            <a:ext cx="4495800" cy="4102213"/>
          </a:xfrm>
          <a:prstGeom prst="rect">
            <a:avLst/>
          </a:prstGeom>
          <a:noFill/>
        </p:spPr>
        <p:txBody>
          <a:bodyPr wrap="square" rtlCol="0">
            <a:spAutoFit/>
          </a:bodyPr>
          <a:lstStyle/>
          <a:p>
            <a:pPr>
              <a:lnSpc>
                <a:spcPct val="107000"/>
              </a:lnSpc>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A -    </a:t>
            </a:r>
            <a:r>
              <a:rPr lang="en-US" sz="1600" kern="100" dirty="0">
                <a:effectLst/>
                <a:latin typeface="Aptos" panose="020B0004020202020204" pitchFamily="34" charset="0"/>
                <a:ea typeface="Aptos" panose="020B0004020202020204" pitchFamily="34" charset="0"/>
                <a:cs typeface="Iskoola Pota" panose="020B0502040204020203" pitchFamily="34" charset="0"/>
              </a:rPr>
              <a:t>IoT-based bus monitoring system using a mobile app for real-time tracking of bus location, seat availability, and passenger activities, enhancing service efficiency and management.</a:t>
            </a:r>
          </a:p>
          <a:p>
            <a:pPr marL="0" marR="0">
              <a:lnSpc>
                <a:spcPct val="107000"/>
              </a:lnSpc>
              <a:spcBef>
                <a:spcPts val="0"/>
              </a:spcBef>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B -  IoT-based system improves Sri Lanka's public transport with real-time bus tracking, automated ticketing, and smart card authentication for enhanced service efficiency.</a:t>
            </a:r>
          </a:p>
          <a:p>
            <a:pPr marL="0" marR="0">
              <a:lnSpc>
                <a:spcPct val="107000"/>
              </a:lnSpc>
              <a:spcBef>
                <a:spcPts val="0"/>
              </a:spcBef>
              <a:spcAft>
                <a:spcPts val="800"/>
              </a:spcAft>
              <a:tabLst>
                <a:tab pos="3581400" algn="l"/>
              </a:tabLst>
            </a:pPr>
            <a:r>
              <a:rPr lang="en-US" sz="1600" kern="100" dirty="0">
                <a:effectLst/>
                <a:latin typeface="Aptos" panose="020B0004020202020204" pitchFamily="34" charset="0"/>
                <a:ea typeface="Aptos" panose="020B0004020202020204" pitchFamily="34" charset="0"/>
                <a:cs typeface="Arial Unicode MS"/>
              </a:rPr>
              <a:t>Research C-  IoT-based GPS vehicle tracking and theft detection system using Google Cloud IoT Core and Firebase for real-time location monitoring and theft alerts via a web interface.</a:t>
            </a:r>
          </a:p>
          <a:p>
            <a:endParaRPr lang="en-US" dirty="0"/>
          </a:p>
        </p:txBody>
      </p:sp>
      <p:graphicFrame>
        <p:nvGraphicFramePr>
          <p:cNvPr id="11" name="Table 10">
            <a:extLst>
              <a:ext uri="{FF2B5EF4-FFF2-40B4-BE49-F238E27FC236}">
                <a16:creationId xmlns:a16="http://schemas.microsoft.com/office/drawing/2014/main" id="{4ABC3658-B386-8EB3-A87A-D629E7A2DE41}"/>
              </a:ext>
            </a:extLst>
          </p:cNvPr>
          <p:cNvGraphicFramePr>
            <a:graphicFrameLocks noGrp="1"/>
          </p:cNvGraphicFramePr>
          <p:nvPr>
            <p:extLst>
              <p:ext uri="{D42A27DB-BD31-4B8C-83A1-F6EECF244321}">
                <p14:modId xmlns:p14="http://schemas.microsoft.com/office/powerpoint/2010/main" val="2869516714"/>
              </p:ext>
            </p:extLst>
          </p:nvPr>
        </p:nvGraphicFramePr>
        <p:xfrm>
          <a:off x="5675050" y="2054828"/>
          <a:ext cx="6288350" cy="2941418"/>
        </p:xfrm>
        <a:graphic>
          <a:graphicData uri="http://schemas.openxmlformats.org/drawingml/2006/table">
            <a:tbl>
              <a:tblPr firstRow="1" firstCol="1" bandRow="1">
                <a:tableStyleId>{5C22544A-7EE6-4342-B048-85BDC9FD1C3A}</a:tableStyleId>
              </a:tblPr>
              <a:tblGrid>
                <a:gridCol w="1123617">
                  <a:extLst>
                    <a:ext uri="{9D8B030D-6E8A-4147-A177-3AD203B41FA5}">
                      <a16:colId xmlns:a16="http://schemas.microsoft.com/office/drawing/2014/main" val="2065579731"/>
                    </a:ext>
                  </a:extLst>
                </a:gridCol>
                <a:gridCol w="1098509">
                  <a:extLst>
                    <a:ext uri="{9D8B030D-6E8A-4147-A177-3AD203B41FA5}">
                      <a16:colId xmlns:a16="http://schemas.microsoft.com/office/drawing/2014/main" val="3314728143"/>
                    </a:ext>
                  </a:extLst>
                </a:gridCol>
                <a:gridCol w="1124314">
                  <a:extLst>
                    <a:ext uri="{9D8B030D-6E8A-4147-A177-3AD203B41FA5}">
                      <a16:colId xmlns:a16="http://schemas.microsoft.com/office/drawing/2014/main" val="2192932709"/>
                    </a:ext>
                  </a:extLst>
                </a:gridCol>
                <a:gridCol w="1123617">
                  <a:extLst>
                    <a:ext uri="{9D8B030D-6E8A-4147-A177-3AD203B41FA5}">
                      <a16:colId xmlns:a16="http://schemas.microsoft.com/office/drawing/2014/main" val="1501181853"/>
                    </a:ext>
                  </a:extLst>
                </a:gridCol>
                <a:gridCol w="979939">
                  <a:extLst>
                    <a:ext uri="{9D8B030D-6E8A-4147-A177-3AD203B41FA5}">
                      <a16:colId xmlns:a16="http://schemas.microsoft.com/office/drawing/2014/main" val="2435533409"/>
                    </a:ext>
                  </a:extLst>
                </a:gridCol>
                <a:gridCol w="838354">
                  <a:extLst>
                    <a:ext uri="{9D8B030D-6E8A-4147-A177-3AD203B41FA5}">
                      <a16:colId xmlns:a16="http://schemas.microsoft.com/office/drawing/2014/main" val="2468215627"/>
                    </a:ext>
                  </a:extLst>
                </a:gridCol>
              </a:tblGrid>
              <a:tr h="1526572">
                <a:tc>
                  <a:txBody>
                    <a:bodyPr/>
                    <a:lstStyle/>
                    <a:p>
                      <a:pPr marL="0" marR="0">
                        <a:lnSpc>
                          <a:spcPct val="107000"/>
                        </a:lnSpc>
                        <a:spcBef>
                          <a:spcPts val="0"/>
                        </a:spcBef>
                        <a:spcAft>
                          <a:spcPts val="0"/>
                        </a:spcAft>
                        <a:tabLst>
                          <a:tab pos="3581400" algn="l"/>
                        </a:tabLst>
                      </a:pPr>
                      <a:r>
                        <a:rPr lang="en-US" sz="1100" kern="100">
                          <a:effectLst/>
                        </a:rPr>
                        <a:t>Application Reference</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Displaying the distance between a bus and the bus in front of it.</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Displaying the passengers boarding from the next stop.</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Passengers can get an idea about the seat availability of the bus.</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Use MQTT for pass the data</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a:effectLst/>
                        </a:rPr>
                        <a:t>Connect the IoT device to the internet using a GSM/GPRS module.</a:t>
                      </a:r>
                    </a:p>
                    <a:p>
                      <a:pPr marL="0" marR="0">
                        <a:lnSpc>
                          <a:spcPct val="107000"/>
                        </a:lnSpc>
                        <a:spcBef>
                          <a:spcPts val="0"/>
                        </a:spcBef>
                        <a:spcAft>
                          <a:spcPts val="0"/>
                        </a:spcAft>
                        <a:tabLst>
                          <a:tab pos="3581400" algn="l"/>
                        </a:tabLst>
                      </a:pPr>
                      <a:r>
                        <a:rPr lang="en-US" sz="1100" kern="100">
                          <a:effectLst/>
                        </a:rPr>
                        <a:t> </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410912186"/>
                  </a:ext>
                </a:extLst>
              </a:tr>
              <a:tr h="300768">
                <a:tc>
                  <a:txBody>
                    <a:bodyPr/>
                    <a:lstStyle/>
                    <a:p>
                      <a:pPr marL="0" marR="0">
                        <a:lnSpc>
                          <a:spcPct val="107000"/>
                        </a:lnSpc>
                        <a:spcBef>
                          <a:spcPts val="0"/>
                        </a:spcBef>
                        <a:spcAft>
                          <a:spcPts val="0"/>
                        </a:spcAft>
                        <a:tabLst>
                          <a:tab pos="3581400" algn="l"/>
                        </a:tabLst>
                      </a:pPr>
                      <a:r>
                        <a:rPr lang="en-US" sz="1100" kern="100">
                          <a:effectLst/>
                        </a:rPr>
                        <a:t>Research A</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3145822110"/>
                  </a:ext>
                </a:extLst>
              </a:tr>
              <a:tr h="304800">
                <a:tc>
                  <a:txBody>
                    <a:bodyPr/>
                    <a:lstStyle/>
                    <a:p>
                      <a:pPr marL="0" marR="0">
                        <a:lnSpc>
                          <a:spcPct val="107000"/>
                        </a:lnSpc>
                        <a:spcBef>
                          <a:spcPts val="0"/>
                        </a:spcBef>
                        <a:spcAft>
                          <a:spcPts val="0"/>
                        </a:spcAft>
                        <a:tabLst>
                          <a:tab pos="3581400" algn="l"/>
                        </a:tabLst>
                      </a:pPr>
                      <a:r>
                        <a:rPr lang="en-US" sz="1100" kern="100">
                          <a:effectLst/>
                        </a:rPr>
                        <a:t>Research B</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053978591"/>
                  </a:ext>
                </a:extLst>
              </a:tr>
              <a:tr h="304800">
                <a:tc>
                  <a:txBody>
                    <a:bodyPr/>
                    <a:lstStyle/>
                    <a:p>
                      <a:pPr marL="0" marR="0">
                        <a:lnSpc>
                          <a:spcPct val="107000"/>
                        </a:lnSpc>
                        <a:spcBef>
                          <a:spcPts val="0"/>
                        </a:spcBef>
                        <a:spcAft>
                          <a:spcPts val="0"/>
                        </a:spcAft>
                        <a:tabLst>
                          <a:tab pos="3581400" algn="l"/>
                        </a:tabLst>
                      </a:pPr>
                      <a:r>
                        <a:rPr lang="en-US" sz="1100" kern="100">
                          <a:effectLst/>
                        </a:rPr>
                        <a:t>Research C</a:t>
                      </a:r>
                      <a:endParaRPr lang="en-US" sz="1100" kern="10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4119781530"/>
                  </a:ext>
                </a:extLst>
              </a:tr>
              <a:tr h="424246">
                <a:tc>
                  <a:txBody>
                    <a:bodyPr/>
                    <a:lstStyle/>
                    <a:p>
                      <a:pPr marL="0" marR="0">
                        <a:lnSpc>
                          <a:spcPct val="107000"/>
                        </a:lnSpc>
                        <a:spcBef>
                          <a:spcPts val="0"/>
                        </a:spcBef>
                        <a:spcAft>
                          <a:spcPts val="0"/>
                        </a:spcAft>
                        <a:tabLst>
                          <a:tab pos="3581400" algn="l"/>
                        </a:tabLst>
                      </a:pPr>
                      <a:r>
                        <a:rPr lang="en-US" sz="1100" kern="100" dirty="0">
                          <a:effectLst/>
                        </a:rPr>
                        <a:t>Proposed System</a:t>
                      </a: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r>
                        <a:rPr lang="en-US" sz="1100" kern="100" dirty="0">
                          <a:effectLst/>
                        </a:rPr>
                        <a:t> </a:t>
                      </a: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tc>
                  <a:txBody>
                    <a:bodyPr/>
                    <a:lstStyle/>
                    <a:p>
                      <a:pPr marL="0" marR="0">
                        <a:lnSpc>
                          <a:spcPct val="107000"/>
                        </a:lnSpc>
                        <a:spcBef>
                          <a:spcPts val="0"/>
                        </a:spcBef>
                        <a:spcAft>
                          <a:spcPts val="0"/>
                        </a:spcAft>
                        <a:tabLst>
                          <a:tab pos="3581400" algn="l"/>
                        </a:tabLst>
                      </a:pPr>
                      <a:endParaRPr lang="en-US" sz="1100" kern="100" dirty="0">
                        <a:effectLst/>
                        <a:latin typeface="Aptos" panose="020B0004020202020204" pitchFamily="34" charset="0"/>
                        <a:ea typeface="Aptos" panose="020B0004020202020204" pitchFamily="34" charset="0"/>
                        <a:cs typeface="Arial Unicode MS"/>
                      </a:endParaRPr>
                    </a:p>
                  </a:txBody>
                  <a:tcPr marL="68580" marR="68580" marT="0" marB="0"/>
                </a:tc>
                <a:extLst>
                  <a:ext uri="{0D108BD9-81ED-4DB2-BD59-A6C34878D82A}">
                    <a16:rowId xmlns:a16="http://schemas.microsoft.com/office/drawing/2014/main" val="2086637598"/>
                  </a:ext>
                </a:extLst>
              </a:tr>
            </a:tbl>
          </a:graphicData>
        </a:graphic>
      </p:graphicFrame>
      <p:pic>
        <p:nvPicPr>
          <p:cNvPr id="12" name="Graphic 11" descr="Close with solid fill">
            <a:extLst>
              <a:ext uri="{FF2B5EF4-FFF2-40B4-BE49-F238E27FC236}">
                <a16:creationId xmlns:a16="http://schemas.microsoft.com/office/drawing/2014/main" id="{C3D5E276-2526-15FC-8943-8564C48AC6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81" y="3650632"/>
            <a:ext cx="173219" cy="173219"/>
          </a:xfrm>
          <a:prstGeom prst="rect">
            <a:avLst/>
          </a:prstGeom>
        </p:spPr>
      </p:pic>
      <p:pic>
        <p:nvPicPr>
          <p:cNvPr id="13" name="Graphic 12" descr="Close with solid fill">
            <a:extLst>
              <a:ext uri="{FF2B5EF4-FFF2-40B4-BE49-F238E27FC236}">
                <a16:creationId xmlns:a16="http://schemas.microsoft.com/office/drawing/2014/main" id="{404D6391-871A-C117-3732-BA10AF32DA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80" y="3998057"/>
            <a:ext cx="173219" cy="173219"/>
          </a:xfrm>
          <a:prstGeom prst="rect">
            <a:avLst/>
          </a:prstGeom>
        </p:spPr>
      </p:pic>
      <p:pic>
        <p:nvPicPr>
          <p:cNvPr id="14" name="Graphic 13" descr="Close with solid fill">
            <a:extLst>
              <a:ext uri="{FF2B5EF4-FFF2-40B4-BE49-F238E27FC236}">
                <a16:creationId xmlns:a16="http://schemas.microsoft.com/office/drawing/2014/main" id="{A68ACEAE-FCD3-9412-F33A-91CD5271A1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4379" y="4250502"/>
            <a:ext cx="173219" cy="173219"/>
          </a:xfrm>
          <a:prstGeom prst="rect">
            <a:avLst/>
          </a:prstGeom>
        </p:spPr>
      </p:pic>
      <p:pic>
        <p:nvPicPr>
          <p:cNvPr id="15" name="Graphic 14" descr="Close with solid fill">
            <a:extLst>
              <a:ext uri="{FF2B5EF4-FFF2-40B4-BE49-F238E27FC236}">
                <a16:creationId xmlns:a16="http://schemas.microsoft.com/office/drawing/2014/main" id="{AF97C1DC-0636-4CA2-84F8-7461D687FE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0" y="3665963"/>
            <a:ext cx="173219" cy="173219"/>
          </a:xfrm>
          <a:prstGeom prst="rect">
            <a:avLst/>
          </a:prstGeom>
        </p:spPr>
      </p:pic>
      <p:pic>
        <p:nvPicPr>
          <p:cNvPr id="16" name="Graphic 15" descr="Close with solid fill">
            <a:extLst>
              <a:ext uri="{FF2B5EF4-FFF2-40B4-BE49-F238E27FC236}">
                <a16:creationId xmlns:a16="http://schemas.microsoft.com/office/drawing/2014/main" id="{49567EB6-3473-B2E0-9228-EC2179E001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0" y="4016096"/>
            <a:ext cx="173219" cy="173219"/>
          </a:xfrm>
          <a:prstGeom prst="rect">
            <a:avLst/>
          </a:prstGeom>
        </p:spPr>
      </p:pic>
      <p:pic>
        <p:nvPicPr>
          <p:cNvPr id="17" name="Graphic 16" descr="Close with solid fill">
            <a:extLst>
              <a:ext uri="{FF2B5EF4-FFF2-40B4-BE49-F238E27FC236}">
                <a16:creationId xmlns:a16="http://schemas.microsoft.com/office/drawing/2014/main" id="{71922431-7AF7-9CCB-0AE9-DEDD6BE5B8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1999" y="4279620"/>
            <a:ext cx="173219" cy="173219"/>
          </a:xfrm>
          <a:prstGeom prst="rect">
            <a:avLst/>
          </a:prstGeom>
        </p:spPr>
      </p:pic>
      <p:pic>
        <p:nvPicPr>
          <p:cNvPr id="18" name="Graphic 17" descr="Close with solid fill">
            <a:extLst>
              <a:ext uri="{FF2B5EF4-FFF2-40B4-BE49-F238E27FC236}">
                <a16:creationId xmlns:a16="http://schemas.microsoft.com/office/drawing/2014/main" id="{9C598A53-6D92-A3D4-DABC-8FBF3A276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9619" y="3701809"/>
            <a:ext cx="173219" cy="173219"/>
          </a:xfrm>
          <a:prstGeom prst="rect">
            <a:avLst/>
          </a:prstGeom>
        </p:spPr>
      </p:pic>
      <p:pic>
        <p:nvPicPr>
          <p:cNvPr id="20" name="Graphic 19" descr="Close with solid fill">
            <a:extLst>
              <a:ext uri="{FF2B5EF4-FFF2-40B4-BE49-F238E27FC236}">
                <a16:creationId xmlns:a16="http://schemas.microsoft.com/office/drawing/2014/main" id="{F882FA32-2E3B-26AB-A885-1D43CC116A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9618" y="4271872"/>
            <a:ext cx="173219" cy="173219"/>
          </a:xfrm>
          <a:prstGeom prst="rect">
            <a:avLst/>
          </a:prstGeom>
        </p:spPr>
      </p:pic>
      <p:pic>
        <p:nvPicPr>
          <p:cNvPr id="21" name="Graphic 20" descr="Close with solid fill">
            <a:extLst>
              <a:ext uri="{FF2B5EF4-FFF2-40B4-BE49-F238E27FC236}">
                <a16:creationId xmlns:a16="http://schemas.microsoft.com/office/drawing/2014/main" id="{4B0CDB29-9C47-57A7-F69C-EDFD7A5E6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7238" y="3665963"/>
            <a:ext cx="173219" cy="173219"/>
          </a:xfrm>
          <a:prstGeom prst="rect">
            <a:avLst/>
          </a:prstGeom>
        </p:spPr>
      </p:pic>
      <p:pic>
        <p:nvPicPr>
          <p:cNvPr id="22" name="Graphic 21" descr="Close with solid fill">
            <a:extLst>
              <a:ext uri="{FF2B5EF4-FFF2-40B4-BE49-F238E27FC236}">
                <a16:creationId xmlns:a16="http://schemas.microsoft.com/office/drawing/2014/main" id="{69F74581-548F-9887-D159-BC7284DD1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7236" y="3998056"/>
            <a:ext cx="173219" cy="173219"/>
          </a:xfrm>
          <a:prstGeom prst="rect">
            <a:avLst/>
          </a:prstGeom>
        </p:spPr>
      </p:pic>
      <p:pic>
        <p:nvPicPr>
          <p:cNvPr id="23" name="Graphic 22" descr="Close with solid fill">
            <a:extLst>
              <a:ext uri="{FF2B5EF4-FFF2-40B4-BE49-F238E27FC236}">
                <a16:creationId xmlns:a16="http://schemas.microsoft.com/office/drawing/2014/main" id="{B2928EEB-BF73-7AD5-AA6D-D9CBF3145D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71638" y="3693076"/>
            <a:ext cx="173219" cy="173219"/>
          </a:xfrm>
          <a:prstGeom prst="rect">
            <a:avLst/>
          </a:prstGeom>
        </p:spPr>
      </p:pic>
      <p:pic>
        <p:nvPicPr>
          <p:cNvPr id="25" name="Graphic 24" descr="Checkmark with solid fill">
            <a:extLst>
              <a:ext uri="{FF2B5EF4-FFF2-40B4-BE49-F238E27FC236}">
                <a16:creationId xmlns:a16="http://schemas.microsoft.com/office/drawing/2014/main" id="{7A28DF64-196D-9160-C518-6C12D7F76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4788" y="4607733"/>
            <a:ext cx="152400" cy="152400"/>
          </a:xfrm>
          <a:prstGeom prst="rect">
            <a:avLst/>
          </a:prstGeom>
        </p:spPr>
      </p:pic>
      <p:pic>
        <p:nvPicPr>
          <p:cNvPr id="26" name="Graphic 25" descr="Checkmark with solid fill">
            <a:extLst>
              <a:ext uri="{FF2B5EF4-FFF2-40B4-BE49-F238E27FC236}">
                <a16:creationId xmlns:a16="http://schemas.microsoft.com/office/drawing/2014/main" id="{B14945E7-DA8E-DC8A-CC2F-F85E54E37B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4258" y="4607733"/>
            <a:ext cx="152400" cy="152400"/>
          </a:xfrm>
          <a:prstGeom prst="rect">
            <a:avLst/>
          </a:prstGeom>
        </p:spPr>
      </p:pic>
      <p:pic>
        <p:nvPicPr>
          <p:cNvPr id="27" name="Graphic 26" descr="Checkmark with solid fill">
            <a:extLst>
              <a:ext uri="{FF2B5EF4-FFF2-40B4-BE49-F238E27FC236}">
                <a16:creationId xmlns:a16="http://schemas.microsoft.com/office/drawing/2014/main" id="{91C74F6F-0830-FA7E-4F9B-F3BCFBEA4C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5750" y="4607733"/>
            <a:ext cx="152400" cy="152400"/>
          </a:xfrm>
          <a:prstGeom prst="rect">
            <a:avLst/>
          </a:prstGeom>
        </p:spPr>
      </p:pic>
      <p:pic>
        <p:nvPicPr>
          <p:cNvPr id="28" name="Graphic 27" descr="Checkmark with solid fill">
            <a:extLst>
              <a:ext uri="{FF2B5EF4-FFF2-40B4-BE49-F238E27FC236}">
                <a16:creationId xmlns:a16="http://schemas.microsoft.com/office/drawing/2014/main" id="{6FA0E465-6B70-A826-FF20-2C16B15D05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7236" y="4330149"/>
            <a:ext cx="152400" cy="152400"/>
          </a:xfrm>
          <a:prstGeom prst="rect">
            <a:avLst/>
          </a:prstGeom>
        </p:spPr>
      </p:pic>
      <p:pic>
        <p:nvPicPr>
          <p:cNvPr id="29" name="Graphic 28" descr="Checkmark with solid fill">
            <a:extLst>
              <a:ext uri="{FF2B5EF4-FFF2-40B4-BE49-F238E27FC236}">
                <a16:creationId xmlns:a16="http://schemas.microsoft.com/office/drawing/2014/main" id="{01587A84-FCF5-2066-617D-953BADA75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8676" y="4604379"/>
            <a:ext cx="152400" cy="152400"/>
          </a:xfrm>
          <a:prstGeom prst="rect">
            <a:avLst/>
          </a:prstGeom>
        </p:spPr>
      </p:pic>
      <p:pic>
        <p:nvPicPr>
          <p:cNvPr id="30" name="Graphic 29" descr="Checkmark with solid fill">
            <a:extLst>
              <a:ext uri="{FF2B5EF4-FFF2-40B4-BE49-F238E27FC236}">
                <a16:creationId xmlns:a16="http://schemas.microsoft.com/office/drawing/2014/main" id="{12F28800-C517-720B-6372-3DC041C344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06200" y="3957028"/>
            <a:ext cx="152400" cy="152400"/>
          </a:xfrm>
          <a:prstGeom prst="rect">
            <a:avLst/>
          </a:prstGeom>
        </p:spPr>
      </p:pic>
      <p:pic>
        <p:nvPicPr>
          <p:cNvPr id="31" name="Graphic 30" descr="Checkmark with solid fill">
            <a:extLst>
              <a:ext uri="{FF2B5EF4-FFF2-40B4-BE49-F238E27FC236}">
                <a16:creationId xmlns:a16="http://schemas.microsoft.com/office/drawing/2014/main" id="{1699758A-3E1A-113B-061D-A06FC98999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92455" y="4299399"/>
            <a:ext cx="152400" cy="152400"/>
          </a:xfrm>
          <a:prstGeom prst="rect">
            <a:avLst/>
          </a:prstGeom>
        </p:spPr>
      </p:pic>
      <p:pic>
        <p:nvPicPr>
          <p:cNvPr id="32" name="Graphic 31" descr="Checkmark with solid fill">
            <a:extLst>
              <a:ext uri="{FF2B5EF4-FFF2-40B4-BE49-F238E27FC236}">
                <a16:creationId xmlns:a16="http://schemas.microsoft.com/office/drawing/2014/main" id="{5A85FE52-4F9E-3E9D-AF11-5D3CFA350C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06517" y="4604379"/>
            <a:ext cx="152400" cy="152400"/>
          </a:xfrm>
          <a:prstGeom prst="rect">
            <a:avLst/>
          </a:prstGeom>
        </p:spPr>
      </p:pic>
      <p:sp>
        <p:nvSpPr>
          <p:cNvPr id="3" name="Rectangle 2">
            <a:extLst>
              <a:ext uri="{FF2B5EF4-FFF2-40B4-BE49-F238E27FC236}">
                <a16:creationId xmlns:a16="http://schemas.microsoft.com/office/drawing/2014/main" id="{693073C9-DBD1-D024-EFBC-A1A7E15A1FA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4" name="Graphic 3" descr="Checkmark with solid fill">
            <a:extLst>
              <a:ext uri="{FF2B5EF4-FFF2-40B4-BE49-F238E27FC236}">
                <a16:creationId xmlns:a16="http://schemas.microsoft.com/office/drawing/2014/main" id="{18E1FFF8-6514-5E9C-FB8A-B5DCD8125F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0027" y="4006488"/>
            <a:ext cx="152400" cy="152400"/>
          </a:xfrm>
          <a:prstGeom prst="rect">
            <a:avLst/>
          </a:prstGeom>
        </p:spPr>
      </p:pic>
    </p:spTree>
    <p:extLst>
      <p:ext uri="{BB962C8B-B14F-4D97-AF65-F5344CB8AC3E}">
        <p14:creationId xmlns:p14="http://schemas.microsoft.com/office/powerpoint/2010/main" val="126976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0794492" y="6350617"/>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6565383" y="1790141"/>
            <a:ext cx="4987565" cy="1450974"/>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D0A643-ED23-30AE-AE62-91AE2E3CFDB9}"/>
              </a:ext>
            </a:extLst>
          </p:cNvPr>
          <p:cNvSpPr txBox="1"/>
          <p:nvPr/>
        </p:nvSpPr>
        <p:spPr>
          <a:xfrm>
            <a:off x="6565383" y="2087200"/>
            <a:ext cx="5120676" cy="971292"/>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the driver be informed about the number of passengers waiting to board at the next bus stop?</a:t>
            </a:r>
            <a:endParaRPr lang="en-US" sz="1800" kern="100" dirty="0">
              <a:effectLst/>
              <a:latin typeface="Aptos" panose="020B0004020202020204" pitchFamily="34" charset="0"/>
              <a:ea typeface="Aptos" panose="020B0004020202020204" pitchFamily="34" charset="0"/>
              <a:cs typeface="Arial Unicode MS"/>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6337670" y="1524887"/>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6243843" y="1901990"/>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6738075" y="1560158"/>
            <a:ext cx="441465" cy="441465"/>
          </a:xfrm>
          <a:prstGeom prst="rect">
            <a:avLst/>
          </a:prstGeom>
          <a:effectLst>
            <a:outerShdw blurRad="254000" dist="127000" dir="5400000" algn="ctr" rotWithShape="0">
              <a:srgbClr val="000000">
                <a:alpha val="70000"/>
              </a:srgbClr>
            </a:outerShdw>
          </a:effectLst>
        </p:spPr>
      </p:pic>
      <p:sp>
        <p:nvSpPr>
          <p:cNvPr id="18" name="Flowchart: Card 17">
            <a:extLst>
              <a:ext uri="{FF2B5EF4-FFF2-40B4-BE49-F238E27FC236}">
                <a16:creationId xmlns:a16="http://schemas.microsoft.com/office/drawing/2014/main" id="{3952BABA-5AB1-49FB-AB6D-F91CAE3084A1}"/>
              </a:ext>
            </a:extLst>
          </p:cNvPr>
          <p:cNvSpPr/>
          <p:nvPr/>
        </p:nvSpPr>
        <p:spPr>
          <a:xfrm flipH="1">
            <a:off x="3429000" y="4024415"/>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DE5338-9518-D3E2-DA4D-42E2C03849C8}"/>
              </a:ext>
            </a:extLst>
          </p:cNvPr>
          <p:cNvSpPr txBox="1"/>
          <p:nvPr/>
        </p:nvSpPr>
        <p:spPr>
          <a:xfrm>
            <a:off x="3398520" y="4485545"/>
            <a:ext cx="5292365" cy="674928"/>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we reduce competition between buses and minimize collisions and road accidents?</a:t>
            </a:r>
            <a:endParaRPr lang="en-US" sz="1800" kern="100" dirty="0">
              <a:effectLst/>
              <a:latin typeface="Aptos" panose="020B0004020202020204" pitchFamily="34" charset="0"/>
              <a:ea typeface="Aptos" panose="020B0004020202020204" pitchFamily="34" charset="0"/>
              <a:cs typeface="Arial Unicode MS"/>
            </a:endParaRPr>
          </a:p>
        </p:txBody>
      </p:sp>
      <p:pic>
        <p:nvPicPr>
          <p:cNvPr id="20" name="Graphic 19" descr="Question Mark with solid fill">
            <a:extLst>
              <a:ext uri="{FF2B5EF4-FFF2-40B4-BE49-F238E27FC236}">
                <a16:creationId xmlns:a16="http://schemas.microsoft.com/office/drawing/2014/main" id="{4632392A-D54F-591E-3355-D3E0A4FD5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3235852" y="3759161"/>
            <a:ext cx="572341" cy="572341"/>
          </a:xfrm>
          <a:prstGeom prst="rect">
            <a:avLst/>
          </a:prstGeom>
          <a:effectLst>
            <a:outerShdw blurRad="254000" dist="127000" dir="5400000" algn="ctr" rotWithShape="0">
              <a:srgbClr val="000000">
                <a:alpha val="70000"/>
              </a:srgbClr>
            </a:outerShdw>
          </a:effectLst>
        </p:spPr>
      </p:pic>
      <p:pic>
        <p:nvPicPr>
          <p:cNvPr id="21" name="Graphic 20" descr="Question Mark with solid fill">
            <a:extLst>
              <a:ext uri="{FF2B5EF4-FFF2-40B4-BE49-F238E27FC236}">
                <a16:creationId xmlns:a16="http://schemas.microsoft.com/office/drawing/2014/main" id="{78C4F743-8922-0CCE-7B60-3D5D2E88E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3107460" y="4136264"/>
            <a:ext cx="441465" cy="441465"/>
          </a:xfrm>
          <a:prstGeom prst="rect">
            <a:avLst/>
          </a:prstGeom>
          <a:effectLst>
            <a:outerShdw blurRad="254000" dist="127000" dir="5400000" algn="ctr" rotWithShape="0">
              <a:srgbClr val="000000">
                <a:alpha val="70000"/>
              </a:srgbClr>
            </a:outerShdw>
          </a:effectLst>
        </p:spPr>
      </p:pic>
      <p:pic>
        <p:nvPicPr>
          <p:cNvPr id="22" name="Graphic 21" descr="Question Mark with solid fill">
            <a:extLst>
              <a:ext uri="{FF2B5EF4-FFF2-40B4-BE49-F238E27FC236}">
                <a16:creationId xmlns:a16="http://schemas.microsoft.com/office/drawing/2014/main" id="{AA206115-26DB-330C-1C5E-AF0FC4E20E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3636257" y="3794432"/>
            <a:ext cx="441465" cy="441465"/>
          </a:xfrm>
          <a:prstGeom prst="rect">
            <a:avLst/>
          </a:prstGeom>
          <a:effectLst>
            <a:outerShdw blurRad="254000" dist="127000" dir="5400000" algn="ctr" rotWithShape="0">
              <a:srgbClr val="000000">
                <a:alpha val="70000"/>
              </a:srgbClr>
            </a:outerShdw>
          </a:effectLst>
        </p:spPr>
      </p:pic>
      <p:sp>
        <p:nvSpPr>
          <p:cNvPr id="7" name="Flowchart: Card 6">
            <a:extLst>
              <a:ext uri="{FF2B5EF4-FFF2-40B4-BE49-F238E27FC236}">
                <a16:creationId xmlns:a16="http://schemas.microsoft.com/office/drawing/2014/main" id="{277261AB-6BA6-AC4E-7622-9C0C794CDAA4}"/>
              </a:ext>
            </a:extLst>
          </p:cNvPr>
          <p:cNvSpPr/>
          <p:nvPr/>
        </p:nvSpPr>
        <p:spPr>
          <a:xfrm flipH="1">
            <a:off x="744718" y="1762718"/>
            <a:ext cx="4987565" cy="1450974"/>
          </a:xfrm>
          <a:prstGeom prst="flowChartPunchedCard">
            <a:avLst/>
          </a:prstGeom>
          <a:solidFill>
            <a:schemeClr val="tx2">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056853A-7165-9B6F-EDB9-3D1AA05BF902}"/>
              </a:ext>
            </a:extLst>
          </p:cNvPr>
          <p:cNvSpPr txBox="1"/>
          <p:nvPr/>
        </p:nvSpPr>
        <p:spPr>
          <a:xfrm>
            <a:off x="748252" y="2304760"/>
            <a:ext cx="5292365" cy="674928"/>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a:effectLst/>
                <a:latin typeface="Calibri" panose="020F0502020204030204" pitchFamily="34" charset="0"/>
                <a:ea typeface="Aptos" panose="020B0004020202020204" pitchFamily="34" charset="0"/>
                <a:cs typeface="Arial Unicode MS"/>
              </a:rPr>
              <a:t>How can we provide a comfortable environment for passengers to reach their destination?</a:t>
            </a:r>
            <a:endParaRPr lang="en-US" sz="1800" kern="100" dirty="0">
              <a:effectLst/>
              <a:latin typeface="Aptos" panose="020B0004020202020204" pitchFamily="34" charset="0"/>
              <a:ea typeface="Aptos" panose="020B0004020202020204" pitchFamily="34" charset="0"/>
              <a:cs typeface="Arial Unicode MS"/>
            </a:endParaRPr>
          </a:p>
        </p:txBody>
      </p:sp>
      <p:pic>
        <p:nvPicPr>
          <p:cNvPr id="14" name="Graphic 13" descr="Question Mark with solid fill">
            <a:extLst>
              <a:ext uri="{FF2B5EF4-FFF2-40B4-BE49-F238E27FC236}">
                <a16:creationId xmlns:a16="http://schemas.microsoft.com/office/drawing/2014/main" id="{D431049C-65B9-222E-0C7A-5017524BDF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69471">
            <a:off x="551570" y="1497464"/>
            <a:ext cx="572341" cy="572341"/>
          </a:xfrm>
          <a:prstGeom prst="rect">
            <a:avLst/>
          </a:prstGeom>
          <a:effectLst>
            <a:outerShdw blurRad="254000" dist="127000" dir="5400000" algn="ctr" rotWithShape="0">
              <a:srgbClr val="000000">
                <a:alpha val="70000"/>
              </a:srgbClr>
            </a:outerShdw>
          </a:effectLst>
        </p:spPr>
      </p:pic>
      <p:pic>
        <p:nvPicPr>
          <p:cNvPr id="15" name="Graphic 14" descr="Question Mark with solid fill">
            <a:extLst>
              <a:ext uri="{FF2B5EF4-FFF2-40B4-BE49-F238E27FC236}">
                <a16:creationId xmlns:a16="http://schemas.microsoft.com/office/drawing/2014/main" id="{E99AB6FC-60BB-CA44-E3DB-216D035C48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423178" y="1874567"/>
            <a:ext cx="441465" cy="441465"/>
          </a:xfrm>
          <a:prstGeom prst="rect">
            <a:avLst/>
          </a:prstGeom>
          <a:effectLst>
            <a:outerShdw blurRad="254000" dist="127000" dir="5400000" algn="ctr" rotWithShape="0">
              <a:srgbClr val="000000">
                <a:alpha val="70000"/>
              </a:srgbClr>
            </a:outerShdw>
          </a:effectLst>
        </p:spPr>
      </p:pic>
      <p:pic>
        <p:nvPicPr>
          <p:cNvPr id="16" name="Graphic 15" descr="Question Mark with solid fill">
            <a:extLst>
              <a:ext uri="{FF2B5EF4-FFF2-40B4-BE49-F238E27FC236}">
                <a16:creationId xmlns:a16="http://schemas.microsoft.com/office/drawing/2014/main" id="{D7CB1B8C-7610-38C6-DA9A-A8D433244D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30608">
            <a:off x="951975" y="1532735"/>
            <a:ext cx="441465" cy="441465"/>
          </a:xfrm>
          <a:prstGeom prst="rect">
            <a:avLst/>
          </a:prstGeom>
          <a:effectLst>
            <a:outerShdw blurRad="254000" dist="127000" dir="5400000" algn="ctr" rotWithShape="0">
              <a:srgbClr val="000000">
                <a:alpha val="70000"/>
              </a:srgbClr>
            </a:outerShdw>
          </a:effectLst>
        </p:spPr>
      </p:pic>
      <p:pic>
        <p:nvPicPr>
          <p:cNvPr id="27" name="Picture 26" descr="A cartoon character leaning against a question mark&#10;&#10;Description automatically generated">
            <a:extLst>
              <a:ext uri="{FF2B5EF4-FFF2-40B4-BE49-F238E27FC236}">
                <a16:creationId xmlns:a16="http://schemas.microsoft.com/office/drawing/2014/main" id="{886A2739-FADB-F960-6E72-8ED2D5AD9B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56989" y="3577914"/>
            <a:ext cx="1727849" cy="2941019"/>
          </a:xfrm>
          <a:prstGeom prst="rect">
            <a:avLst/>
          </a:prstGeom>
        </p:spPr>
      </p:pic>
      <p:sp>
        <p:nvSpPr>
          <p:cNvPr id="11" name="Rectangle 10">
            <a:extLst>
              <a:ext uri="{FF2B5EF4-FFF2-40B4-BE49-F238E27FC236}">
                <a16:creationId xmlns:a16="http://schemas.microsoft.com/office/drawing/2014/main" id="{018A3D8F-9D03-ED6D-8A10-08230EBB077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01193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5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50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50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5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1000"/>
                                        <p:tgtEl>
                                          <p:spTgt spid="10"/>
                                        </p:tgtEl>
                                      </p:cBhvr>
                                    </p:animEffect>
                                    <p:anim calcmode="lin" valueType="num">
                                      <p:cBhvr>
                                        <p:cTn id="83" dur="1000" fill="hold"/>
                                        <p:tgtEl>
                                          <p:spTgt spid="10"/>
                                        </p:tgtEl>
                                        <p:attrNameLst>
                                          <p:attrName>ppt_x</p:attrName>
                                        </p:attrNameLst>
                                      </p:cBhvr>
                                      <p:tavLst>
                                        <p:tav tm="0">
                                          <p:val>
                                            <p:strVal val="#ppt_x"/>
                                          </p:val>
                                        </p:tav>
                                        <p:tav tm="100000">
                                          <p:val>
                                            <p:strVal val="#ppt_x"/>
                                          </p:val>
                                        </p:tav>
                                      </p:tavLst>
                                    </p:anim>
                                    <p:anim calcmode="lin" valueType="num">
                                      <p:cBhvr>
                                        <p:cTn id="84" dur="1000" fill="hold"/>
                                        <p:tgtEl>
                                          <p:spTgt spid="10"/>
                                        </p:tgtEl>
                                        <p:attrNameLst>
                                          <p:attrName>ppt_y</p:attrName>
                                        </p:attrNameLst>
                                      </p:cBhvr>
                                      <p:tavLst>
                                        <p:tav tm="0">
                                          <p:val>
                                            <p:strVal val="#ppt_y+.1"/>
                                          </p:val>
                                        </p:tav>
                                        <p:tav tm="100000">
                                          <p:val>
                                            <p:strVal val="#ppt_y"/>
                                          </p:val>
                                        </p:tav>
                                      </p:tavLst>
                                    </p:anim>
                                  </p:childTnLst>
                                </p:cTn>
                              </p:par>
                              <p:par>
                                <p:cTn id="85" presetID="42" presetClass="path" presetSubtype="0" accel="50000" decel="50000" fill="hold" nodeType="withEffect">
                                  <p:stCondLst>
                                    <p:cond delay="1000"/>
                                  </p:stCondLst>
                                  <p:childTnLst>
                                    <p:animMotion origin="layout" path="M 1.25E-6 -1.11111E-6 L -0.19922 0.01644 " pathEditMode="relative" rAng="0" ptsTypes="AA">
                                      <p:cBhvr>
                                        <p:cTn id="86" dur="2000" fill="hold"/>
                                        <p:tgtEl>
                                          <p:spTgt spid="27"/>
                                        </p:tgtEl>
                                        <p:attrNameLst>
                                          <p:attrName>ppt_x</p:attrName>
                                          <p:attrName>ppt_y</p:attrName>
                                        </p:attrNameLst>
                                      </p:cBhvr>
                                      <p:rCtr x="-9961" y="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8" grpId="0" animBg="1"/>
      <p:bldP spid="19" grpId="0"/>
      <p:bldP spid="7"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9" name="Group 18">
            <a:extLst>
              <a:ext uri="{FF2B5EF4-FFF2-40B4-BE49-F238E27FC236}">
                <a16:creationId xmlns:a16="http://schemas.microsoft.com/office/drawing/2014/main" id="{56185730-04E7-355B-7847-DB56714EFAB0}"/>
              </a:ext>
            </a:extLst>
          </p:cNvPr>
          <p:cNvGrpSpPr/>
          <p:nvPr/>
        </p:nvGrpSpPr>
        <p:grpSpPr>
          <a:xfrm>
            <a:off x="1109252" y="1290455"/>
            <a:ext cx="11022489" cy="5048572"/>
            <a:chOff x="483711" y="137270"/>
            <a:chExt cx="11555891" cy="5981682"/>
          </a:xfrm>
        </p:grpSpPr>
        <p:sp>
          <p:nvSpPr>
            <p:cNvPr id="15" name="Google Shape;421;p12">
              <a:extLst>
                <a:ext uri="{FF2B5EF4-FFF2-40B4-BE49-F238E27FC236}">
                  <a16:creationId xmlns:a16="http://schemas.microsoft.com/office/drawing/2014/main" id="{C0CCAF07-4250-7159-0DFD-A668CE5BCC90}"/>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18;p12">
              <a:extLst>
                <a:ext uri="{FF2B5EF4-FFF2-40B4-BE49-F238E27FC236}">
                  <a16:creationId xmlns:a16="http://schemas.microsoft.com/office/drawing/2014/main" id="{7D791E77-1B8E-77BB-192E-7C797E503FEB}"/>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 name="Google Shape;419;p12">
              <a:extLst>
                <a:ext uri="{FF2B5EF4-FFF2-40B4-BE49-F238E27FC236}">
                  <a16:creationId xmlns:a16="http://schemas.microsoft.com/office/drawing/2014/main" id="{548D83E7-9848-3FEB-A6E5-80F378A4E31B}"/>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64" name="Google Shape;420;p12">
              <a:extLst>
                <a:ext uri="{FF2B5EF4-FFF2-40B4-BE49-F238E27FC236}">
                  <a16:creationId xmlns:a16="http://schemas.microsoft.com/office/drawing/2014/main" id="{D1AC56A5-AFFA-5851-968D-A779952EAC3C}"/>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1;p12">
              <a:extLst>
                <a:ext uri="{FF2B5EF4-FFF2-40B4-BE49-F238E27FC236}">
                  <a16:creationId xmlns:a16="http://schemas.microsoft.com/office/drawing/2014/main" id="{3B823613-E1C9-85C2-6A1B-9875CDE488F7}"/>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22;p12">
              <a:extLst>
                <a:ext uri="{FF2B5EF4-FFF2-40B4-BE49-F238E27FC236}">
                  <a16:creationId xmlns:a16="http://schemas.microsoft.com/office/drawing/2014/main" id="{8552A517-AF7B-E1F5-0EDA-AF983DE6E03D}"/>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3;p12">
              <a:extLst>
                <a:ext uri="{FF2B5EF4-FFF2-40B4-BE49-F238E27FC236}">
                  <a16:creationId xmlns:a16="http://schemas.microsoft.com/office/drawing/2014/main" id="{459DEFFD-B499-6D74-1799-52CDF3A973A8}"/>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24;p12">
              <a:extLst>
                <a:ext uri="{FF2B5EF4-FFF2-40B4-BE49-F238E27FC236}">
                  <a16:creationId xmlns:a16="http://schemas.microsoft.com/office/drawing/2014/main" id="{0B547240-3232-8A68-6177-34F0D747C4F1}"/>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5;p12">
              <a:extLst>
                <a:ext uri="{FF2B5EF4-FFF2-40B4-BE49-F238E27FC236}">
                  <a16:creationId xmlns:a16="http://schemas.microsoft.com/office/drawing/2014/main" id="{F194742A-8C74-4AD8-AD8E-EBFB7B8E6369}"/>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426;p12">
              <a:extLst>
                <a:ext uri="{FF2B5EF4-FFF2-40B4-BE49-F238E27FC236}">
                  <a16:creationId xmlns:a16="http://schemas.microsoft.com/office/drawing/2014/main" id="{DF1A0CA3-2CB8-7DA3-A713-BE7C9B14ACC9}"/>
                </a:ext>
              </a:extLst>
            </p:cNvPr>
            <p:cNvGrpSpPr/>
            <p:nvPr/>
          </p:nvGrpSpPr>
          <p:grpSpPr>
            <a:xfrm rot="16200000">
              <a:off x="7826475" y="-1561647"/>
              <a:ext cx="840116" cy="6249409"/>
              <a:chOff x="-2" y="7"/>
              <a:chExt cx="3304540" cy="28213435"/>
            </a:xfrm>
          </p:grpSpPr>
          <p:sp>
            <p:nvSpPr>
              <p:cNvPr id="71" name="Google Shape;427;p12">
                <a:extLst>
                  <a:ext uri="{FF2B5EF4-FFF2-40B4-BE49-F238E27FC236}">
                    <a16:creationId xmlns:a16="http://schemas.microsoft.com/office/drawing/2014/main" id="{7C118729-4577-4EF6-E80F-8D2D60DA9F40}"/>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72" name="Google Shape;428;p12">
                <a:extLst>
                  <a:ext uri="{FF2B5EF4-FFF2-40B4-BE49-F238E27FC236}">
                    <a16:creationId xmlns:a16="http://schemas.microsoft.com/office/drawing/2014/main" id="{0A0A4E21-AC96-A457-D3B0-9794C4F89055}"/>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74" name="Google Shape;430;p12">
              <a:extLst>
                <a:ext uri="{FF2B5EF4-FFF2-40B4-BE49-F238E27FC236}">
                  <a16:creationId xmlns:a16="http://schemas.microsoft.com/office/drawing/2014/main" id="{90104482-F6FD-3FAE-0708-026074DDED8F}"/>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31;p12">
              <a:extLst>
                <a:ext uri="{FF2B5EF4-FFF2-40B4-BE49-F238E27FC236}">
                  <a16:creationId xmlns:a16="http://schemas.microsoft.com/office/drawing/2014/main" id="{3A1AD835-BFBD-FB67-0E8F-7705DE4CEEBB}"/>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32;p12">
              <a:extLst>
                <a:ext uri="{FF2B5EF4-FFF2-40B4-BE49-F238E27FC236}">
                  <a16:creationId xmlns:a16="http://schemas.microsoft.com/office/drawing/2014/main" id="{3DDECF41-92DA-63D1-DC95-12C940385091}"/>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433;p12">
              <a:extLst>
                <a:ext uri="{FF2B5EF4-FFF2-40B4-BE49-F238E27FC236}">
                  <a16:creationId xmlns:a16="http://schemas.microsoft.com/office/drawing/2014/main" id="{9CDB2BBD-1E79-3558-41C8-6EC372CF4CBF}"/>
                </a:ext>
              </a:extLst>
            </p:cNvPr>
            <p:cNvGrpSpPr/>
            <p:nvPr/>
          </p:nvGrpSpPr>
          <p:grpSpPr>
            <a:xfrm rot="16200000">
              <a:off x="8095199" y="-154238"/>
              <a:ext cx="843729" cy="6315692"/>
              <a:chOff x="-246933" y="-1302414"/>
              <a:chExt cx="3318753" cy="28512680"/>
            </a:xfrm>
          </p:grpSpPr>
          <p:sp>
            <p:nvSpPr>
              <p:cNvPr id="78" name="Google Shape;434;p12">
                <a:extLst>
                  <a:ext uri="{FF2B5EF4-FFF2-40B4-BE49-F238E27FC236}">
                    <a16:creationId xmlns:a16="http://schemas.microsoft.com/office/drawing/2014/main" id="{F63F612A-0036-7C18-3BF3-8B5F61FD51BF}"/>
                  </a:ext>
                </a:extLst>
              </p:cNvPr>
              <p:cNvSpPr/>
              <p:nvPr/>
            </p:nvSpPr>
            <p:spPr>
              <a:xfrm>
                <a:off x="20012" y="-1058539"/>
                <a:ext cx="3051808" cy="28195178"/>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79" name="Google Shape;435;p12">
                <a:extLst>
                  <a:ext uri="{FF2B5EF4-FFF2-40B4-BE49-F238E27FC236}">
                    <a16:creationId xmlns:a16="http://schemas.microsoft.com/office/drawing/2014/main" id="{8573D1C6-1451-5CCF-2A4C-D2410F1219A1}"/>
                  </a:ext>
                </a:extLst>
              </p:cNvPr>
              <p:cNvSpPr/>
              <p:nvPr/>
            </p:nvSpPr>
            <p:spPr>
              <a:xfrm>
                <a:off x="-246933" y="-1302414"/>
                <a:ext cx="3304538"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80" name="Google Shape;436;p12">
              <a:extLst>
                <a:ext uri="{FF2B5EF4-FFF2-40B4-BE49-F238E27FC236}">
                  <a16:creationId xmlns:a16="http://schemas.microsoft.com/office/drawing/2014/main" id="{6D069297-A0C9-3712-1BF0-06ED4232FDA0}"/>
                </a:ext>
              </a:extLst>
            </p:cNvPr>
            <p:cNvGrpSpPr/>
            <p:nvPr/>
          </p:nvGrpSpPr>
          <p:grpSpPr>
            <a:xfrm rot="16200000">
              <a:off x="8266744" y="1047177"/>
              <a:ext cx="840116" cy="6705601"/>
              <a:chOff x="-8" y="-701605"/>
              <a:chExt cx="3304540" cy="30272965"/>
            </a:xfrm>
          </p:grpSpPr>
          <p:sp>
            <p:nvSpPr>
              <p:cNvPr id="81" name="Google Shape;437;p12">
                <a:extLst>
                  <a:ext uri="{FF2B5EF4-FFF2-40B4-BE49-F238E27FC236}">
                    <a16:creationId xmlns:a16="http://schemas.microsoft.com/office/drawing/2014/main" id="{4B6104E3-03F3-C46E-C28A-DF902AAC4C65}"/>
                  </a:ext>
                </a:extLst>
              </p:cNvPr>
              <p:cNvSpPr/>
              <p:nvPr/>
            </p:nvSpPr>
            <p:spPr>
              <a:xfrm>
                <a:off x="127004" y="-701605"/>
                <a:ext cx="3051809" cy="30272965"/>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82" name="Google Shape;438;p12">
                <a:extLst>
                  <a:ext uri="{FF2B5EF4-FFF2-40B4-BE49-F238E27FC236}">
                    <a16:creationId xmlns:a16="http://schemas.microsoft.com/office/drawing/2014/main" id="{0D82F4BB-A45D-8CC5-54AA-C31F8EE4083A}"/>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83" name="Google Shape;440;p12">
              <a:extLst>
                <a:ext uri="{FF2B5EF4-FFF2-40B4-BE49-F238E27FC236}">
                  <a16:creationId xmlns:a16="http://schemas.microsoft.com/office/drawing/2014/main" id="{0460774E-915F-3B82-4DE3-19768165A6ED}"/>
                </a:ext>
              </a:extLst>
            </p:cNvPr>
            <p:cNvSpPr txBox="1"/>
            <p:nvPr/>
          </p:nvSpPr>
          <p:spPr>
            <a:xfrm>
              <a:off x="5019051" y="1281368"/>
              <a:ext cx="6315692" cy="1101735"/>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Enhance Driver Awareness</a:t>
              </a:r>
            </a:p>
            <a:p>
              <a:pPr marL="0" marR="0" lvl="0" indent="0" algn="ctr" rtl="0">
                <a:lnSpc>
                  <a:spcPct val="140008"/>
                </a:lnSpc>
                <a:spcBef>
                  <a:spcPts val="0"/>
                </a:spcBef>
                <a:spcAft>
                  <a:spcPts val="0"/>
                </a:spcAft>
                <a:buNone/>
              </a:pPr>
              <a:endParaRPr sz="1700" dirty="0">
                <a:solidFill>
                  <a:schemeClr val="bg1"/>
                </a:solidFill>
              </a:endParaRPr>
            </a:p>
          </p:txBody>
        </p:sp>
        <p:sp>
          <p:nvSpPr>
            <p:cNvPr id="84" name="Google Shape;444;p12">
              <a:extLst>
                <a:ext uri="{FF2B5EF4-FFF2-40B4-BE49-F238E27FC236}">
                  <a16:creationId xmlns:a16="http://schemas.microsoft.com/office/drawing/2014/main" id="{ACD5E6EC-679A-C9AD-8522-1E990BA0B23C}"/>
                </a:ext>
              </a:extLst>
            </p:cNvPr>
            <p:cNvSpPr txBox="1"/>
            <p:nvPr/>
          </p:nvSpPr>
          <p:spPr>
            <a:xfrm>
              <a:off x="932014" y="2715572"/>
              <a:ext cx="2107823" cy="1828105"/>
            </a:xfrm>
            <a:prstGeom prst="rect">
              <a:avLst/>
            </a:prstGeom>
            <a:noFill/>
            <a:ln>
              <a:noFill/>
            </a:ln>
          </p:spPr>
          <p:txBody>
            <a:bodyPr spcFirstLastPara="1" wrap="square" lIns="0" tIns="0" rIns="0" bIns="0" anchor="t" anchorCtr="0">
              <a:spAutoFit/>
            </a:bodyPr>
            <a:lstStyle/>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Unicode MS"/>
                </a:rPr>
                <a:t>Enhance passenger comfort and safety by optimizing bus operations using real-time IoT</a:t>
              </a:r>
            </a:p>
            <a:p>
              <a:pPr marL="0" marR="0" lvl="0" indent="0" algn="l" rtl="0">
                <a:lnSpc>
                  <a:spcPct val="140009"/>
                </a:lnSpc>
                <a:spcBef>
                  <a:spcPts val="0"/>
                </a:spcBef>
                <a:spcAft>
                  <a:spcPts val="0"/>
                </a:spcAft>
                <a:buNone/>
              </a:pPr>
              <a:endParaRPr sz="1400" b="1" dirty="0"/>
            </a:p>
          </p:txBody>
        </p:sp>
        <p:sp>
          <p:nvSpPr>
            <p:cNvPr id="85" name="Google Shape;447;p12">
              <a:extLst>
                <a:ext uri="{FF2B5EF4-FFF2-40B4-BE49-F238E27FC236}">
                  <a16:creationId xmlns:a16="http://schemas.microsoft.com/office/drawing/2014/main" id="{C3E9FFFD-1F68-9E34-41FC-6D0BAFBE83F3}"/>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12">
              <a:extLst>
                <a:ext uri="{FF2B5EF4-FFF2-40B4-BE49-F238E27FC236}">
                  <a16:creationId xmlns:a16="http://schemas.microsoft.com/office/drawing/2014/main" id="{74FEECA6-3408-17E6-A606-B59D5A74E29C}"/>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12">
              <a:extLst>
                <a:ext uri="{FF2B5EF4-FFF2-40B4-BE49-F238E27FC236}">
                  <a16:creationId xmlns:a16="http://schemas.microsoft.com/office/drawing/2014/main" id="{8EEE865F-7198-3541-D2EE-6DCCD14E40AE}"/>
                </a:ext>
              </a:extLst>
            </p:cNvPr>
            <p:cNvGrpSpPr/>
            <p:nvPr/>
          </p:nvGrpSpPr>
          <p:grpSpPr>
            <a:xfrm rot="16200000">
              <a:off x="7835528" y="2518096"/>
              <a:ext cx="840116" cy="6315692"/>
              <a:chOff x="0" y="0"/>
              <a:chExt cx="3304540" cy="28512680"/>
            </a:xfrm>
          </p:grpSpPr>
          <p:sp>
            <p:nvSpPr>
              <p:cNvPr id="88" name="Google Shape;450;p12">
                <a:extLst>
                  <a:ext uri="{FF2B5EF4-FFF2-40B4-BE49-F238E27FC236}">
                    <a16:creationId xmlns:a16="http://schemas.microsoft.com/office/drawing/2014/main" id="{4BD0A177-848A-46B5-3F94-ABE9D093FDD5}"/>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89" name="Google Shape;451;p12">
                <a:extLst>
                  <a:ext uri="{FF2B5EF4-FFF2-40B4-BE49-F238E27FC236}">
                    <a16:creationId xmlns:a16="http://schemas.microsoft.com/office/drawing/2014/main" id="{C40275FA-6F89-8EC5-18D4-070A09D0AEDE}"/>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91" name="Google Shape;453;p12">
              <a:extLst>
                <a:ext uri="{FF2B5EF4-FFF2-40B4-BE49-F238E27FC236}">
                  <a16:creationId xmlns:a16="http://schemas.microsoft.com/office/drawing/2014/main" id="{5FA2C9E4-6A8A-D2FC-0EFB-260CE92DA2A9}"/>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456;p12">
              <a:extLst>
                <a:ext uri="{FF2B5EF4-FFF2-40B4-BE49-F238E27FC236}">
                  <a16:creationId xmlns:a16="http://schemas.microsoft.com/office/drawing/2014/main" id="{14FDBEE2-D3A8-C3B7-807D-E798CFBC619E}"/>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93" name="Google Shape;457;p12">
              <a:extLst>
                <a:ext uri="{FF2B5EF4-FFF2-40B4-BE49-F238E27FC236}">
                  <a16:creationId xmlns:a16="http://schemas.microsoft.com/office/drawing/2014/main" id="{2369BC4C-8F2E-4232-C6DD-1F90C683E07A}"/>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94" name="Google Shape;458;p12">
              <a:extLst>
                <a:ext uri="{FF2B5EF4-FFF2-40B4-BE49-F238E27FC236}">
                  <a16:creationId xmlns:a16="http://schemas.microsoft.com/office/drawing/2014/main" id="{8C2BE164-800C-E7EC-AC98-C3E0683D3384}"/>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95" name="Google Shape;459;p12">
              <a:extLst>
                <a:ext uri="{FF2B5EF4-FFF2-40B4-BE49-F238E27FC236}">
                  <a16:creationId xmlns:a16="http://schemas.microsoft.com/office/drawing/2014/main" id="{50E20387-1EC2-04ED-12FA-B5377306D956}"/>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105" name="Google Shape;440;p12">
              <a:extLst>
                <a:ext uri="{FF2B5EF4-FFF2-40B4-BE49-F238E27FC236}">
                  <a16:creationId xmlns:a16="http://schemas.microsoft.com/office/drawing/2014/main" id="{EF258474-B9C6-994D-AEE8-31FE0E091FE1}"/>
                </a:ext>
              </a:extLst>
            </p:cNvPr>
            <p:cNvSpPr txBox="1"/>
            <p:nvPr/>
          </p:nvSpPr>
          <p:spPr>
            <a:xfrm>
              <a:off x="5116322" y="2586778"/>
              <a:ext cx="6315692" cy="1174212"/>
            </a:xfrm>
            <a:prstGeom prst="rect">
              <a:avLst/>
            </a:prstGeom>
            <a:noFill/>
            <a:ln>
              <a:noFill/>
            </a:ln>
          </p:spPr>
          <p:txBody>
            <a:bodyPr spcFirstLastPara="1" wrap="square" lIns="0" tIns="0" rIns="0" bIns="0" anchor="t" anchorCtr="0">
              <a:spAutoFit/>
            </a:bodyPr>
            <a:lstStyle/>
            <a:p>
              <a:pPr algn="ctr">
                <a:lnSpc>
                  <a:spcPct val="140008"/>
                </a:lnSpc>
              </a:pPr>
              <a:r>
                <a:rPr lang="en-US" sz="2800" kern="100" dirty="0">
                  <a:solidFill>
                    <a:schemeClr val="bg1"/>
                  </a:solidFill>
                  <a:effectLst/>
                  <a:latin typeface="Aptos" panose="020B0004020202020204" pitchFamily="34" charset="0"/>
                  <a:ea typeface="Aptos" panose="020B0004020202020204" pitchFamily="34" charset="0"/>
                  <a:cs typeface="Arial Unicode MS"/>
                </a:rPr>
                <a:t>Reduce Bus Competition</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6" name="Google Shape;440;p12">
              <a:extLst>
                <a:ext uri="{FF2B5EF4-FFF2-40B4-BE49-F238E27FC236}">
                  <a16:creationId xmlns:a16="http://schemas.microsoft.com/office/drawing/2014/main" id="{33ADFA37-7C97-39D3-C2DB-E048E012AAB2}"/>
                </a:ext>
              </a:extLst>
            </p:cNvPr>
            <p:cNvSpPr txBox="1"/>
            <p:nvPr/>
          </p:nvSpPr>
          <p:spPr>
            <a:xfrm>
              <a:off x="5410200" y="4114800"/>
              <a:ext cx="6450489" cy="1127261"/>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Monitor Seat Availability</a:t>
              </a: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07" name="Google Shape;440;p12">
              <a:extLst>
                <a:ext uri="{FF2B5EF4-FFF2-40B4-BE49-F238E27FC236}">
                  <a16:creationId xmlns:a16="http://schemas.microsoft.com/office/drawing/2014/main" id="{A8CEEB38-73A1-8213-05F4-2F398C55ABE1}"/>
                </a:ext>
              </a:extLst>
            </p:cNvPr>
            <p:cNvSpPr txBox="1"/>
            <p:nvPr/>
          </p:nvSpPr>
          <p:spPr>
            <a:xfrm>
              <a:off x="4853774" y="5451165"/>
              <a:ext cx="6450489" cy="667787"/>
            </a:xfrm>
            <a:prstGeom prst="rect">
              <a:avLst/>
            </a:prstGeom>
            <a:noFill/>
            <a:ln>
              <a:noFill/>
            </a:ln>
          </p:spPr>
          <p:txBody>
            <a:bodyPr spcFirstLastPara="1" wrap="square" lIns="0" tIns="0" rIns="0" bIns="0" anchor="t" anchorCtr="0">
              <a:spAutoFit/>
            </a:bodyPr>
            <a:lstStyle/>
            <a:p>
              <a:pPr marL="0" marR="0" algn="ctr">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Ensure Reliable Connectivity</a:t>
              </a:r>
            </a:p>
          </p:txBody>
        </p:sp>
        <p:grpSp>
          <p:nvGrpSpPr>
            <p:cNvPr id="7" name="Google Shape;426;p12">
              <a:extLst>
                <a:ext uri="{FF2B5EF4-FFF2-40B4-BE49-F238E27FC236}">
                  <a16:creationId xmlns:a16="http://schemas.microsoft.com/office/drawing/2014/main" id="{6A9C6D34-22B8-28C6-C9E0-3CEB92D815FF}"/>
                </a:ext>
              </a:extLst>
            </p:cNvPr>
            <p:cNvGrpSpPr/>
            <p:nvPr/>
          </p:nvGrpSpPr>
          <p:grpSpPr>
            <a:xfrm rot="16200000">
              <a:off x="6550094" y="-2567377"/>
              <a:ext cx="840116" cy="6249409"/>
              <a:chOff x="-2" y="7"/>
              <a:chExt cx="3304540" cy="28213435"/>
            </a:xfrm>
          </p:grpSpPr>
          <p:sp>
            <p:nvSpPr>
              <p:cNvPr id="8" name="Google Shape;427;p12">
                <a:extLst>
                  <a:ext uri="{FF2B5EF4-FFF2-40B4-BE49-F238E27FC236}">
                    <a16:creationId xmlns:a16="http://schemas.microsoft.com/office/drawing/2014/main" id="{D889417B-021A-F527-E346-E181CE806E53}"/>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9" name="Google Shape;428;p12">
                <a:extLst>
                  <a:ext uri="{FF2B5EF4-FFF2-40B4-BE49-F238E27FC236}">
                    <a16:creationId xmlns:a16="http://schemas.microsoft.com/office/drawing/2014/main" id="{9B833B1A-4A94-00B8-F161-46F1D554D7F1}"/>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13" name="Google Shape;440;p12">
              <a:extLst>
                <a:ext uri="{FF2B5EF4-FFF2-40B4-BE49-F238E27FC236}">
                  <a16:creationId xmlns:a16="http://schemas.microsoft.com/office/drawing/2014/main" id="{ED21F311-946D-4FD6-86CA-FB111406F989}"/>
                </a:ext>
              </a:extLst>
            </p:cNvPr>
            <p:cNvSpPr txBox="1"/>
            <p:nvPr/>
          </p:nvSpPr>
          <p:spPr>
            <a:xfrm>
              <a:off x="3565826" y="276609"/>
              <a:ext cx="6315692" cy="1101735"/>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Unicode MS"/>
                </a:rPr>
                <a:t>Facilitate Real-Time Data Sharing</a:t>
              </a:r>
              <a:endParaRPr lang="en-US" sz="32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1700" dirty="0">
                <a:solidFill>
                  <a:schemeClr val="bg1"/>
                </a:solidFill>
              </a:endParaRPr>
            </a:p>
          </p:txBody>
        </p:sp>
        <p:sp>
          <p:nvSpPr>
            <p:cNvPr id="14" name="Google Shape;431;p12">
              <a:extLst>
                <a:ext uri="{FF2B5EF4-FFF2-40B4-BE49-F238E27FC236}">
                  <a16:creationId xmlns:a16="http://schemas.microsoft.com/office/drawing/2014/main" id="{CA5312D7-A248-342C-DCC0-3754423FE9D5}"/>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456;p12">
              <a:extLst>
                <a:ext uri="{FF2B5EF4-FFF2-40B4-BE49-F238E27FC236}">
                  <a16:creationId xmlns:a16="http://schemas.microsoft.com/office/drawing/2014/main" id="{033095EB-4CB3-4E08-5B49-666B024915C5}"/>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18" name="Google Shape;424;p12">
              <a:extLst>
                <a:ext uri="{FF2B5EF4-FFF2-40B4-BE49-F238E27FC236}">
                  <a16:creationId xmlns:a16="http://schemas.microsoft.com/office/drawing/2014/main" id="{F49488A2-BC8C-BD8F-1BD4-D11B84AEED90}"/>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tle 4">
            <a:extLst>
              <a:ext uri="{FF2B5EF4-FFF2-40B4-BE49-F238E27FC236}">
                <a16:creationId xmlns:a16="http://schemas.microsoft.com/office/drawing/2014/main" id="{12B6129A-BD3D-F2BE-2BB6-4D951E692A6D}"/>
              </a:ext>
            </a:extLst>
          </p:cNvPr>
          <p:cNvSpPr txBox="1">
            <a:spLocks/>
          </p:cNvSpPr>
          <p:nvPr/>
        </p:nvSpPr>
        <p:spPr>
          <a:xfrm>
            <a:off x="1371600" y="303555"/>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Specific Objective and Sub Objectives</a:t>
            </a:r>
          </a:p>
        </p:txBody>
      </p:sp>
      <p:sp>
        <p:nvSpPr>
          <p:cNvPr id="3" name="Rectangle 2">
            <a:extLst>
              <a:ext uri="{FF2B5EF4-FFF2-40B4-BE49-F238E27FC236}">
                <a16:creationId xmlns:a16="http://schemas.microsoft.com/office/drawing/2014/main" id="{655BA6F0-7D9F-4C6D-FE1C-34FFFB28B2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849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4"/>
          <a:stretch>
            <a:fillRect/>
          </a:stretch>
        </p:blipFill>
        <p:spPr>
          <a:xfrm>
            <a:off x="4495800" y="-8061"/>
            <a:ext cx="10528705" cy="1530229"/>
          </a:xfrm>
          <a:prstGeom prst="rect">
            <a:avLst/>
          </a:prstGeom>
        </p:spPr>
      </p:pic>
      <p:pic>
        <p:nvPicPr>
          <p:cNvPr id="6" name="Picture 5" descr="A diagram of a network of information">
            <a:extLst>
              <a:ext uri="{FF2B5EF4-FFF2-40B4-BE49-F238E27FC236}">
                <a16:creationId xmlns:a16="http://schemas.microsoft.com/office/drawing/2014/main" id="{A8124B5F-22EC-A35B-8859-7E45F7F50E9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98" t="4372" b="2550"/>
          <a:stretch/>
        </p:blipFill>
        <p:spPr>
          <a:xfrm>
            <a:off x="1524000" y="757054"/>
            <a:ext cx="9296400" cy="5562601"/>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46B9B95D-16E6-9ED7-EC32-3D35F4D3921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26090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533400" y="1524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977032" y="128463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732776"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964315" y="2196589"/>
            <a:ext cx="2836285" cy="2555700"/>
          </a:xfrm>
          <a:prstGeom prst="rect">
            <a:avLst/>
          </a:prstGeom>
          <a:noFill/>
        </p:spPr>
        <p:txBody>
          <a:bodyPr wrap="square" rtlCol="0">
            <a:spAutoFit/>
          </a:bodyPr>
          <a:lstStyle/>
          <a:p>
            <a:pPr marL="457200" marR="0">
              <a:lnSpc>
                <a:spcPct val="107000"/>
              </a:lnSpc>
              <a:spcBef>
                <a:spcPts val="0"/>
              </a:spcBef>
              <a:spcAft>
                <a:spcPts val="0"/>
              </a:spcAft>
            </a:pPr>
            <a:r>
              <a:rPr lang="en-US" sz="18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Technologies</a:t>
            </a:r>
          </a:p>
          <a:p>
            <a:pPr marL="457200" marR="0">
              <a:lnSpc>
                <a:spcPct val="107000"/>
              </a:lnSpc>
              <a:spcBef>
                <a:spcPts val="0"/>
              </a:spcBef>
              <a:spcAft>
                <a:spcPts val="0"/>
              </a:spcAft>
            </a:pPr>
            <a:r>
              <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Esp 32</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MQTT</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Firebase Realtime Database</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742950" marR="0" indent="-285750">
              <a:lnSpc>
                <a:spcPct val="107000"/>
              </a:lnSpc>
              <a:spcBef>
                <a:spcPts val="0"/>
              </a:spcBef>
              <a:spcAft>
                <a:spcPts val="800"/>
              </a:spcAft>
              <a:buFont typeface="Arial" panose="020B0604020202020204" pitchFamily="34" charset="0"/>
              <a:buChar char="•"/>
            </a:pPr>
            <a:r>
              <a:rPr lang="en-US" sz="1800" kern="100" dirty="0">
                <a:solidFill>
                  <a:schemeClr val="bg1"/>
                </a:solidFill>
                <a:effectLst/>
                <a:latin typeface="Calibri" panose="020F0502020204030204" pitchFamily="34" charset="0"/>
                <a:ea typeface="Aptos" panose="020B0004020202020204" pitchFamily="34" charset="0"/>
                <a:cs typeface="Arial Unicode MS"/>
              </a:rPr>
              <a:t>C++</a:t>
            </a:r>
            <a:endParaRPr lang="en-US" sz="1800" kern="100" dirty="0">
              <a:solidFill>
                <a:schemeClr val="bg1"/>
              </a:solidFill>
              <a:effectLst/>
              <a:latin typeface="Aptos" panose="020B0004020202020204" pitchFamily="34" charset="0"/>
              <a:ea typeface="Aptos" panose="020B0004020202020204" pitchFamily="34" charset="0"/>
              <a:cs typeface="Arial Unicode MS"/>
            </a:endParaRPr>
          </a:p>
          <a:p>
            <a:pPr marL="457200" marR="0">
              <a:lnSpc>
                <a:spcPct val="107000"/>
              </a:lnSpc>
              <a:spcBef>
                <a:spcPts val="0"/>
              </a:spcBef>
              <a:spcAft>
                <a:spcPts val="0"/>
              </a:spcAft>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82F49131-47BD-C9B7-7877-478C79E1BC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7" name="Picture 6" descr="A person standing in front of a computer&#10;&#10;Description automatically generated">
            <a:extLst>
              <a:ext uri="{FF2B5EF4-FFF2-40B4-BE49-F238E27FC236}">
                <a16:creationId xmlns:a16="http://schemas.microsoft.com/office/drawing/2014/main" id="{C188EA7D-C276-6670-242B-C531F5B2E2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4856" y="1269974"/>
            <a:ext cx="6478697" cy="4318052"/>
          </a:xfrm>
          <a:prstGeom prst="rect">
            <a:avLst/>
          </a:prstGeom>
        </p:spPr>
      </p:pic>
    </p:spTree>
    <p:extLst>
      <p:ext uri="{BB962C8B-B14F-4D97-AF65-F5344CB8AC3E}">
        <p14:creationId xmlns:p14="http://schemas.microsoft.com/office/powerpoint/2010/main" val="1266793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302E17-D217-3164-C57C-E8BEB0DF44D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48200" y="2199108"/>
            <a:ext cx="579120" cy="289560"/>
          </a:xfrm>
          <a:prstGeom prst="rect">
            <a:avLst/>
          </a:prstGeom>
        </p:spPr>
      </p:pic>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prstClr val="black"/>
                </a:solidFill>
              </a:rPr>
              <a:t>PROJECT REQUIREMENTS</a:t>
            </a:r>
            <a:endParaRPr kumimoji="0" lang="en-US" sz="44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Rounded Corners 5">
            <a:extLst>
              <a:ext uri="{FF2B5EF4-FFF2-40B4-BE49-F238E27FC236}">
                <a16:creationId xmlns:a16="http://schemas.microsoft.com/office/drawing/2014/main" id="{E89BA86E-B97C-A8D8-7E1E-0CBBC123D9AF}"/>
              </a:ext>
            </a:extLst>
          </p:cNvPr>
          <p:cNvSpPr/>
          <p:nvPr/>
        </p:nvSpPr>
        <p:spPr>
          <a:xfrm>
            <a:off x="1170212" y="1523999"/>
            <a:ext cx="5001988" cy="4419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6629400" y="1676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3962400"/>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29DF13C-0DBA-11FD-1F91-DBCC1606E512}"/>
              </a:ext>
            </a:extLst>
          </p:cNvPr>
          <p:cNvSpPr txBox="1"/>
          <p:nvPr/>
        </p:nvSpPr>
        <p:spPr>
          <a:xfrm>
            <a:off x="1164021" y="1714170"/>
            <a:ext cx="4681137" cy="4043799"/>
          </a:xfrm>
          <a:prstGeom prst="rect">
            <a:avLst/>
          </a:prstGeom>
          <a:noFill/>
        </p:spPr>
        <p:txBody>
          <a:bodyPr wrap="square" rtlCol="0">
            <a:spAutoFit/>
          </a:bodyPr>
          <a:lstStyle/>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Software Requirements</a:t>
            </a:r>
          </a:p>
          <a:p>
            <a:pPr marL="457200" marR="0">
              <a:lnSpc>
                <a:spcPct val="107000"/>
              </a:lnSpc>
              <a:spcBef>
                <a:spcPts val="0"/>
              </a:spcBef>
              <a:spcAft>
                <a:spcPts val="0"/>
              </a:spcAft>
            </a:pPr>
            <a:endPar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1085850" lvl="1" indent="-171450">
              <a:lnSpc>
                <a:spcPct val="107000"/>
              </a:lnSpc>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Iskoola Pota" panose="020B0502040204020203" pitchFamily="34" charset="0"/>
              </a:rPr>
              <a:t>VS Code</a:t>
            </a:r>
          </a:p>
          <a:p>
            <a:pPr marL="1085850" lvl="1" indent="-171450">
              <a:lnSpc>
                <a:spcPct val="107000"/>
              </a:lnSpc>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Arduino IDE</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endPar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	      </a:t>
            </a:r>
            <a:r>
              <a:rPr lang="en-US" sz="1600" b="1" kern="100" dirty="0">
                <a:solidFill>
                  <a:schemeClr val="bg1"/>
                </a:solidFill>
                <a:latin typeface="Aptos" panose="020B0004020202020204" pitchFamily="34" charset="0"/>
                <a:ea typeface="Aptos" panose="020B0004020202020204" pitchFamily="34" charset="0"/>
                <a:cs typeface="Iskoola Pota" panose="020B0502040204020203" pitchFamily="34" charset="0"/>
              </a:rPr>
              <a:t>Hardware Requirements</a:t>
            </a:r>
          </a:p>
          <a:p>
            <a:pPr marL="457200" marR="0">
              <a:lnSpc>
                <a:spcPct val="107000"/>
              </a:lnSpc>
              <a:spcBef>
                <a:spcPts val="0"/>
              </a:spcBef>
              <a:spcAft>
                <a:spcPts val="0"/>
              </a:spcAft>
            </a:pPr>
            <a:endParaRPr lang="en-US" sz="1100" b="1" kern="100" dirty="0">
              <a:solidFill>
                <a:schemeClr val="bg1"/>
              </a:solidFill>
              <a:latin typeface="Aptos" panose="020B0004020202020204" pitchFamily="34" charset="0"/>
              <a:ea typeface="Aptos" panose="020B0004020202020204" pitchFamily="34" charset="0"/>
              <a:cs typeface="Iskoola Pota" panose="020B0502040204020203" pitchFamily="34" charset="0"/>
            </a:endParaRP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Breadboard</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Connecting wires</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Esp 32 Board</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Esp 32 Cam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GSM/GPRS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GPS Module</a:t>
            </a:r>
          </a:p>
          <a:p>
            <a:pPr marL="1085850" lvl="2" indent="-171450">
              <a:spcAft>
                <a:spcPts val="800"/>
              </a:spcAft>
              <a:buFont typeface="Arial" panose="020B0604020202020204" pitchFamily="34" charset="0"/>
              <a:buChar char="•"/>
            </a:pPr>
            <a:r>
              <a:rPr lang="en-US" sz="1400" kern="100" dirty="0">
                <a:solidFill>
                  <a:schemeClr val="bg1"/>
                </a:solidFill>
                <a:latin typeface="Aptos" panose="020B0004020202020204" pitchFamily="34" charset="0"/>
                <a:ea typeface="Aptos" panose="020B0004020202020204" pitchFamily="34" charset="0"/>
                <a:cs typeface="Arial Unicode MS"/>
              </a:rPr>
              <a:t>LCD Display</a:t>
            </a:r>
            <a:endPar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6797851" y="1828801"/>
            <a:ext cx="4681137" cy="2076659"/>
          </a:xfrm>
          <a:prstGeom prst="rect">
            <a:avLst/>
          </a:prstGeom>
          <a:noFill/>
        </p:spPr>
        <p:txBody>
          <a:bodyPr wrap="square" rtlCol="0">
            <a:spAutoFit/>
          </a:bodyPr>
          <a:lstStyle/>
          <a:p>
            <a:pPr marL="457200" marR="0">
              <a:lnSpc>
                <a:spcPct val="107000"/>
              </a:lnSpc>
              <a:spcBef>
                <a:spcPts val="0"/>
              </a:spcBef>
              <a:spcAft>
                <a:spcPts val="0"/>
              </a:spcAft>
            </a:pPr>
            <a:r>
              <a:rPr lang="en-US" sz="16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Functional Requirements</a:t>
            </a:r>
            <a:endPar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lang="en-US" sz="1200" b="1"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stable internet    connection.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Data Acquisition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Cloud Storage integration.</a:t>
            </a:r>
          </a:p>
          <a:p>
            <a:pPr marL="285750" marR="0" indent="-285750" algn="just">
              <a:lnSpc>
                <a:spcPct val="107000"/>
              </a:lnSpc>
              <a:spcBef>
                <a:spcPts val="0"/>
              </a:spcBef>
              <a:spcAft>
                <a:spcPts val="800"/>
              </a:spcAft>
              <a:buFont typeface="Arial" panose="020B0604020202020204" pitchFamily="34" charset="0"/>
              <a:buChar char="•"/>
            </a:pPr>
            <a:r>
              <a:rPr lang="en-US" sz="1400" kern="100" dirty="0">
                <a:solidFill>
                  <a:schemeClr val="bg1"/>
                </a:solidFill>
                <a:effectLst/>
                <a:latin typeface="Aptos" panose="020B0004020202020204" pitchFamily="34" charset="0"/>
                <a:ea typeface="Aptos" panose="020B0004020202020204" pitchFamily="34" charset="0"/>
                <a:cs typeface="Arial Unicode MS"/>
              </a:rPr>
              <a:t>System should be able to Real-Time Location Tracking.</a:t>
            </a:r>
          </a:p>
          <a:p>
            <a:pPr marL="457200" marR="0">
              <a:lnSpc>
                <a:spcPct val="107000"/>
              </a:lnSpc>
              <a:spcBef>
                <a:spcPts val="0"/>
              </a:spcBef>
              <a:spcAft>
                <a:spcPts val="0"/>
              </a:spcAft>
            </a:pPr>
            <a:endParaRPr lang="en-US" sz="12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897700" y="4122188"/>
            <a:ext cx="4681137" cy="1906099"/>
          </a:xfrm>
          <a:prstGeom prst="rect">
            <a:avLst/>
          </a:prstGeom>
          <a:noFill/>
        </p:spPr>
        <p:txBody>
          <a:bodyPr wrap="square" rtlCol="0">
            <a:spAutoFit/>
          </a:bodyPr>
          <a:lstStyle/>
          <a:p>
            <a:pPr marL="457200" marR="0">
              <a:lnSpc>
                <a:spcPct val="107000"/>
              </a:lnSpc>
              <a:spcBef>
                <a:spcPts val="0"/>
              </a:spcBef>
              <a:spcAft>
                <a:spcPts val="0"/>
              </a:spcAft>
            </a:pPr>
            <a:r>
              <a:rPr lang="en-US" sz="16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               Non-Functional Requirements</a:t>
            </a:r>
          </a:p>
          <a:p>
            <a:pPr marL="457200" marR="0">
              <a:lnSpc>
                <a:spcPct val="107000"/>
              </a:lnSpc>
              <a:spcBef>
                <a:spcPts val="0"/>
              </a:spcBef>
              <a:spcAft>
                <a:spcPts val="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 </a:t>
            </a:r>
            <a:endParaRPr lang="en-US" sz="1200" kern="100" dirty="0">
              <a:effectLst/>
              <a:latin typeface="Aptos" panose="020B0004020202020204" pitchFamily="34" charset="0"/>
              <a:ea typeface="Aptos" panose="020B0004020202020204" pitchFamily="34" charset="0"/>
              <a:cs typeface="Iskoola Pota" panose="020B0502040204020203"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System should be Real-Time Processing</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System should be Data Transmission  Reliability</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 Always System should be Availability</a:t>
            </a:r>
          </a:p>
          <a:p>
            <a:pPr marL="285750" marR="0" indent="-285750" algn="just">
              <a:lnSpc>
                <a:spcPct val="107000"/>
              </a:lnSpc>
              <a:spcBef>
                <a:spcPts val="0"/>
              </a:spcBef>
              <a:spcAft>
                <a:spcPts val="800"/>
              </a:spcAft>
              <a:buFont typeface="Arial" panose="020B0604020202020204" pitchFamily="34" charset="0"/>
              <a:buChar char="•"/>
            </a:pPr>
            <a:r>
              <a:rPr lang="en-US" sz="1600" kern="100" dirty="0">
                <a:solidFill>
                  <a:schemeClr val="bg1"/>
                </a:solidFill>
                <a:effectLst/>
                <a:latin typeface="Aptos" panose="020B0004020202020204" pitchFamily="34" charset="0"/>
                <a:ea typeface="Aptos" panose="020B0004020202020204" pitchFamily="34" charset="0"/>
                <a:cs typeface="Arial Unicode MS"/>
              </a:rPr>
              <a:t> System should be Data Integrity</a:t>
            </a:r>
          </a:p>
        </p:txBody>
      </p:sp>
      <p:sp>
        <p:nvSpPr>
          <p:cNvPr id="8" name="Rectangle 7">
            <a:extLst>
              <a:ext uri="{FF2B5EF4-FFF2-40B4-BE49-F238E27FC236}">
                <a16:creationId xmlns:a16="http://schemas.microsoft.com/office/drawing/2014/main" id="{7013DFE3-8F25-7419-C949-3D304E81798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306679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2" grpId="0" animBg="1"/>
      <p:bldP spid="14" grpId="0" animBg="1"/>
      <p:bldP spid="18" grpId="0"/>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0" y="447564"/>
            <a:ext cx="11684000" cy="868362"/>
          </a:xfrm>
        </p:spPr>
        <p:txBody>
          <a:bodyPr>
            <a:normAutofit fontScale="90000"/>
          </a:bodyPr>
          <a:lstStyle/>
          <a:p>
            <a:r>
              <a:rPr lang="en-US" b="1" dirty="0"/>
              <a:t>Gantt Chart</a:t>
            </a:r>
            <a:br>
              <a:rPr lang="en-US" dirty="0"/>
            </a:br>
            <a:endParaRPr lang="en-US" dirty="0"/>
          </a:p>
        </p:txBody>
      </p:sp>
      <p:sp>
        <p:nvSpPr>
          <p:cNvPr id="6" name="Rectangle 5">
            <a:extLst>
              <a:ext uri="{FF2B5EF4-FFF2-40B4-BE49-F238E27FC236}">
                <a16:creationId xmlns:a16="http://schemas.microsoft.com/office/drawing/2014/main" id="{C181B5AC-1FBA-9931-A238-D34DC960DF1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graphicFrame>
        <p:nvGraphicFramePr>
          <p:cNvPr id="4" name="Table 3">
            <a:extLst>
              <a:ext uri="{FF2B5EF4-FFF2-40B4-BE49-F238E27FC236}">
                <a16:creationId xmlns:a16="http://schemas.microsoft.com/office/drawing/2014/main" id="{2D457ACD-1E62-FE05-2DE1-DA00573E9815}"/>
              </a:ext>
            </a:extLst>
          </p:cNvPr>
          <p:cNvGraphicFramePr>
            <a:graphicFrameLocks noGrp="1"/>
          </p:cNvGraphicFramePr>
          <p:nvPr>
            <p:extLst>
              <p:ext uri="{D42A27DB-BD31-4B8C-83A1-F6EECF244321}">
                <p14:modId xmlns:p14="http://schemas.microsoft.com/office/powerpoint/2010/main" val="791232866"/>
              </p:ext>
            </p:extLst>
          </p:nvPr>
        </p:nvGraphicFramePr>
        <p:xfrm>
          <a:off x="838200" y="881745"/>
          <a:ext cx="10858547"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53606">
                  <a:extLst>
                    <a:ext uri="{9D8B030D-6E8A-4147-A177-3AD203B41FA5}">
                      <a16:colId xmlns:a16="http://schemas.microsoft.com/office/drawing/2014/main" val="3798778735"/>
                    </a:ext>
                  </a:extLst>
                </a:gridCol>
                <a:gridCol w="625231">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Tree>
    <p:extLst>
      <p:ext uri="{BB962C8B-B14F-4D97-AF65-F5344CB8AC3E}">
        <p14:creationId xmlns:p14="http://schemas.microsoft.com/office/powerpoint/2010/main" val="120169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B49889-FA87-9EBF-FCA5-2EFDC9704D45}"/>
              </a:ext>
            </a:extLst>
          </p:cNvPr>
          <p:cNvSpPr>
            <a:spLocks noGrp="1"/>
          </p:cNvSpPr>
          <p:nvPr>
            <p:ph type="dt" sz="half" idx="10"/>
          </p:nvPr>
        </p:nvSpPr>
        <p:spPr/>
        <p:txBody>
          <a:bodyPr/>
          <a:lstStyle/>
          <a:p>
            <a:fld id="{92812770-F0DA-4C52-9893-F00CA61AFD7A}" type="datetime1">
              <a:rPr lang="en-US" smtClean="0"/>
              <a:t>8/13/2024</a:t>
            </a:fld>
            <a:endParaRPr lang="en-US" dirty="0"/>
          </a:p>
        </p:txBody>
      </p:sp>
      <p:sp>
        <p:nvSpPr>
          <p:cNvPr id="3" name="Slide Number Placeholder 2">
            <a:extLst>
              <a:ext uri="{FF2B5EF4-FFF2-40B4-BE49-F238E27FC236}">
                <a16:creationId xmlns:a16="http://schemas.microsoft.com/office/drawing/2014/main" id="{10437DB8-436F-7947-ACE3-634FD8FA14F5}"/>
              </a:ext>
            </a:extLst>
          </p:cNvPr>
          <p:cNvSpPr>
            <a:spLocks noGrp="1"/>
          </p:cNvSpPr>
          <p:nvPr>
            <p:ph type="sldNum" sz="quarter" idx="12"/>
          </p:nvPr>
        </p:nvSpPr>
        <p:spPr/>
        <p:txBody>
          <a:bodyPr/>
          <a:lstStyle/>
          <a:p>
            <a:fld id="{48F63A3B-78C7-47BE-AE5E-E10140E04643}" type="slidenum">
              <a:rPr lang="en-US" smtClean="0"/>
              <a:t>38</a:t>
            </a:fld>
            <a:endParaRPr lang="en-US" dirty="0"/>
          </a:p>
        </p:txBody>
      </p:sp>
      <p:sp>
        <p:nvSpPr>
          <p:cNvPr id="4" name="Freeform 9">
            <a:extLst>
              <a:ext uri="{FF2B5EF4-FFF2-40B4-BE49-F238E27FC236}">
                <a16:creationId xmlns:a16="http://schemas.microsoft.com/office/drawing/2014/main" id="{AB967C9F-E470-D2AA-FE81-3CC15BA6D43C}"/>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05886F15-BE1E-17ED-3C8B-91AF9FBC4F49}"/>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6" name="Title 4">
            <a:extLst>
              <a:ext uri="{FF2B5EF4-FFF2-40B4-BE49-F238E27FC236}">
                <a16:creationId xmlns:a16="http://schemas.microsoft.com/office/drawing/2014/main" id="{D1B11983-C403-18E4-45E2-2B6A710D182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pic>
        <p:nvPicPr>
          <p:cNvPr id="9" name="Picture 8" descr="A diagram of a company&#10;&#10;Description automatically generated">
            <a:extLst>
              <a:ext uri="{FF2B5EF4-FFF2-40B4-BE49-F238E27FC236}">
                <a16:creationId xmlns:a16="http://schemas.microsoft.com/office/drawing/2014/main" id="{29A60E1A-9D8F-25E0-92B8-F59B509CA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94" y="1142999"/>
            <a:ext cx="11280587" cy="4973861"/>
          </a:xfrm>
          <a:prstGeom prst="rect">
            <a:avLst/>
          </a:prstGeom>
        </p:spPr>
      </p:pic>
      <p:sp>
        <p:nvSpPr>
          <p:cNvPr id="10" name="Rectangle 9">
            <a:extLst>
              <a:ext uri="{FF2B5EF4-FFF2-40B4-BE49-F238E27FC236}">
                <a16:creationId xmlns:a16="http://schemas.microsoft.com/office/drawing/2014/main" id="{EE8D9510-CFE5-69A4-7C4F-6C2E085C446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324734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42CD99DB-4D66-360B-C1A3-04A72F14E0E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IT21192050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Rajapaksha</a:t>
            </a:r>
            <a:r>
              <a:rPr lang="en-US" b="1" dirty="0">
                <a:solidFill>
                  <a:prstClr val="black"/>
                </a:solidFill>
                <a:latin typeface="Cambria"/>
              </a:rPr>
              <a:t> R.L.H.P</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7" name="TextBox 6">
            <a:extLst>
              <a:ext uri="{FF2B5EF4-FFF2-40B4-BE49-F238E27FC236}">
                <a16:creationId xmlns:a16="http://schemas.microsoft.com/office/drawing/2014/main" id="{D7F5010A-DA94-5FAE-8918-12194CCF7975}"/>
              </a:ext>
            </a:extLst>
          </p:cNvPr>
          <p:cNvSpPr txBox="1"/>
          <p:nvPr/>
        </p:nvSpPr>
        <p:spPr>
          <a:xfrm>
            <a:off x="609600" y="1295400"/>
            <a:ext cx="11049000" cy="4678204"/>
          </a:xfrm>
          <a:prstGeom prst="rect">
            <a:avLst/>
          </a:prstGeom>
          <a:noFill/>
        </p:spPr>
        <p:txBody>
          <a:bodyPr wrap="square" rtlCol="0">
            <a:spAutoFit/>
          </a:bodyPr>
          <a:lstStyle/>
          <a:p>
            <a:r>
              <a:rPr lang="en-US" sz="1400" dirty="0"/>
              <a:t>[1 ] </a:t>
            </a:r>
            <a:r>
              <a:rPr lang="en-US" sz="1400" dirty="0" err="1"/>
              <a:t>Randula</a:t>
            </a:r>
            <a:r>
              <a:rPr lang="en-US" sz="1400" dirty="0"/>
              <a:t> (no date) Home, MINISTRY OF TRANSPORT AND HIGHWAYS. Available at: https://www.transport.gov.lk/web/index.php?option=com_content&amp;view=article&amp;id=29&amp;Itemid=149&amp;lang=en#type-of-vehicles-involved-in-accidents.</a:t>
            </a:r>
          </a:p>
          <a:p>
            <a:endParaRPr lang="en-US" sz="1400" dirty="0"/>
          </a:p>
          <a:p>
            <a:r>
              <a:rPr lang="en-US" sz="1400" dirty="0"/>
              <a:t>[2] M. F. M. A. Hakeem, N. A. </a:t>
            </a:r>
            <a:r>
              <a:rPr lang="en-US" sz="1400" dirty="0" err="1"/>
              <a:t>Sulaiman</a:t>
            </a:r>
            <a:r>
              <a:rPr lang="en-US" sz="1400" dirty="0"/>
              <a:t>, M. </a:t>
            </a:r>
            <a:r>
              <a:rPr lang="en-US" sz="1400" dirty="0" err="1"/>
              <a:t>Kassim</a:t>
            </a:r>
            <a:r>
              <a:rPr lang="en-US" sz="1400" dirty="0"/>
              <a:t> and N. M. Isa, "IoT Bus Monitoring System via Mobile Application," 2022 IEEE International Conference on Automatic Control and Intelligent Systems (I2CACIS), Shah Alam, Malaysia, 2022, pp. 125-130, </a:t>
            </a:r>
            <a:r>
              <a:rPr lang="en-US" sz="1400" dirty="0" err="1"/>
              <a:t>doi</a:t>
            </a:r>
            <a:r>
              <a:rPr lang="en-US" sz="1400" dirty="0"/>
              <a:t>: 10.1109/I2CACIS54679.2022.9815268. keywords: {</a:t>
            </a:r>
            <a:r>
              <a:rPr lang="en-US" sz="1400" dirty="0" err="1"/>
              <a:t>Schedules;Databases;Urban</a:t>
            </a:r>
            <a:r>
              <a:rPr lang="en-US" sz="1400" dirty="0"/>
              <a:t> </a:t>
            </a:r>
            <a:r>
              <a:rPr lang="en-US" sz="1400" dirty="0" err="1"/>
              <a:t>areas;Prototypes;Mobile</a:t>
            </a:r>
            <a:r>
              <a:rPr lang="en-US" sz="1400" dirty="0"/>
              <a:t> </a:t>
            </a:r>
            <a:r>
              <a:rPr lang="en-US" sz="1400" dirty="0" err="1"/>
              <a:t>applications;Internet</a:t>
            </a:r>
            <a:r>
              <a:rPr lang="en-US" sz="1400" dirty="0"/>
              <a:t> of </a:t>
            </a:r>
            <a:r>
              <a:rPr lang="en-US" sz="1400" dirty="0" err="1"/>
              <a:t>Things;Monitoring;Bus</a:t>
            </a:r>
            <a:r>
              <a:rPr lang="en-US" sz="1400" dirty="0"/>
              <a:t> Monitoring </a:t>
            </a:r>
            <a:r>
              <a:rPr lang="en-US" sz="1400" dirty="0" err="1"/>
              <a:t>System;IoT;GPS;mobile</a:t>
            </a:r>
            <a:r>
              <a:rPr lang="en-US" sz="1400" dirty="0"/>
              <a:t> </a:t>
            </a:r>
            <a:r>
              <a:rPr lang="en-US" sz="1400" dirty="0" err="1"/>
              <a:t>apps;Wi-Fi</a:t>
            </a:r>
            <a:r>
              <a:rPr lang="en-US" sz="1400" dirty="0"/>
              <a:t>},</a:t>
            </a:r>
          </a:p>
          <a:p>
            <a:endParaRPr lang="en-US" sz="1400" dirty="0"/>
          </a:p>
          <a:p>
            <a:r>
              <a:rPr lang="en-US" sz="1400" dirty="0"/>
              <a:t>[3] H. D. </a:t>
            </a:r>
            <a:r>
              <a:rPr lang="en-US" sz="1400" dirty="0" err="1"/>
              <a:t>Weligamage</a:t>
            </a:r>
            <a:r>
              <a:rPr lang="en-US" sz="1400" dirty="0"/>
              <a:t>, S. M. </a:t>
            </a:r>
            <a:r>
              <a:rPr lang="en-US" sz="1400" dirty="0" err="1"/>
              <a:t>Wijesekara</a:t>
            </a:r>
            <a:r>
              <a:rPr lang="en-US" sz="1400" dirty="0"/>
              <a:t>, M. D. S. </a:t>
            </a:r>
            <a:r>
              <a:rPr lang="en-US" sz="1400" dirty="0" err="1"/>
              <a:t>Chathwara</a:t>
            </a:r>
            <a:r>
              <a:rPr lang="en-US" sz="1400" dirty="0"/>
              <a:t>, H. G. Isuru </a:t>
            </a:r>
            <a:r>
              <a:rPr lang="en-US" sz="1400" dirty="0" err="1"/>
              <a:t>Kavinda</a:t>
            </a:r>
            <a:r>
              <a:rPr lang="en-US" sz="1400" dirty="0"/>
              <a:t>, N. </a:t>
            </a:r>
            <a:r>
              <a:rPr lang="en-US" sz="1400" dirty="0" err="1"/>
              <a:t>Amarasena</a:t>
            </a:r>
            <a:r>
              <a:rPr lang="en-US" sz="1400" dirty="0"/>
              <a:t> and N. Gamage, "An Approach of Enhancing the Quality of Public Transportation Service in Sri Lanka using IoT," 2022 IEEE 13th Annual Information Technology, Electronics and Mobile Communication Conference (IEMCON), Vancouver, BC, Canada, 2022, pp. 0311-0316, </a:t>
            </a:r>
            <a:r>
              <a:rPr lang="en-US" sz="1400" dirty="0" err="1"/>
              <a:t>doi</a:t>
            </a:r>
            <a:r>
              <a:rPr lang="en-US" sz="1400" dirty="0"/>
              <a:t>: 10.1109/IEMCON56893.2022.9946624. keywords: {Smart </a:t>
            </a:r>
            <a:r>
              <a:rPr lang="en-US" sz="1400" dirty="0" err="1"/>
              <a:t>cards;Visualization;Systematics;Face</a:t>
            </a:r>
            <a:r>
              <a:rPr lang="en-US" sz="1400" dirty="0"/>
              <a:t> </a:t>
            </a:r>
            <a:r>
              <a:rPr lang="en-US" sz="1400" dirty="0" err="1"/>
              <a:t>recognition;Sociology;Mobile</a:t>
            </a:r>
            <a:r>
              <a:rPr lang="en-US" sz="1400" dirty="0"/>
              <a:t> </a:t>
            </a:r>
            <a:r>
              <a:rPr lang="en-US" sz="1400" dirty="0" err="1"/>
              <a:t>communication;Real-time</a:t>
            </a:r>
            <a:r>
              <a:rPr lang="en-US" sz="1400" dirty="0"/>
              <a:t> </a:t>
            </a:r>
            <a:r>
              <a:rPr lang="en-US" sz="1400" dirty="0" err="1"/>
              <a:t>systems;RFID;GPS;IoT;Image</a:t>
            </a:r>
            <a:r>
              <a:rPr lang="en-US" sz="1400" dirty="0"/>
              <a:t> </a:t>
            </a:r>
            <a:r>
              <a:rPr lang="en-US" sz="1400" dirty="0" err="1"/>
              <a:t>Processing;Arrival</a:t>
            </a:r>
            <a:r>
              <a:rPr lang="en-US" sz="1400" dirty="0"/>
              <a:t> time Prediction},</a:t>
            </a:r>
          </a:p>
          <a:p>
            <a:endParaRPr lang="en-US" sz="1400" dirty="0"/>
          </a:p>
          <a:p>
            <a:r>
              <a:rPr lang="en-US" sz="1400" dirty="0"/>
              <a:t>[4] P. V. </a:t>
            </a:r>
            <a:r>
              <a:rPr lang="en-US" sz="1400" dirty="0" err="1"/>
              <a:t>Crisgar</a:t>
            </a:r>
            <a:r>
              <a:rPr lang="en-US" sz="1400" dirty="0"/>
              <a:t>, P. R. Wijaya, M. D. F. </a:t>
            </a:r>
            <a:r>
              <a:rPr lang="en-US" sz="1400" dirty="0" err="1"/>
              <a:t>Pakpahan</a:t>
            </a:r>
            <a:r>
              <a:rPr lang="en-US" sz="1400" dirty="0"/>
              <a:t>, E. Y. </a:t>
            </a:r>
            <a:r>
              <a:rPr lang="en-US" sz="1400" dirty="0" err="1"/>
              <a:t>Syamsuddin</a:t>
            </a:r>
            <a:r>
              <a:rPr lang="en-US" sz="1400" dirty="0"/>
              <a:t> and M. O. </a:t>
            </a:r>
            <a:r>
              <a:rPr lang="en-US" sz="1400" dirty="0" err="1"/>
              <a:t>Hasanuddin</a:t>
            </a:r>
            <a:r>
              <a:rPr lang="en-US" sz="1400" dirty="0"/>
              <a:t>, "GPS-Based Vehicle Tracking and Theft Detection Systems using Google Cloud IoT Core &amp; Firebase," 2021 International Symposium on Electronics and Smart Devices (ISESD), Bandung, Indonesia, 2021, pp. 1-6, </a:t>
            </a:r>
            <a:r>
              <a:rPr lang="en-US" sz="1400" dirty="0" err="1"/>
              <a:t>doi</a:t>
            </a:r>
            <a:r>
              <a:rPr lang="en-US" sz="1400" dirty="0"/>
              <a:t>: 10.1109/ISESD53023.2021.9501928. keywords: {Cloud </a:t>
            </a:r>
            <a:r>
              <a:rPr lang="en-US" sz="1400" dirty="0" err="1"/>
              <a:t>computing;Tracking;User</a:t>
            </a:r>
            <a:r>
              <a:rPr lang="en-US" sz="1400" dirty="0"/>
              <a:t> </a:t>
            </a:r>
            <a:r>
              <a:rPr lang="en-US" sz="1400" dirty="0" err="1"/>
              <a:t>interfaces;Internet;Automobiles;Telemetry;Smart</a:t>
            </a:r>
            <a:r>
              <a:rPr lang="en-US" sz="1400" dirty="0"/>
              <a:t> </a:t>
            </a:r>
            <a:r>
              <a:rPr lang="en-US" sz="1400" dirty="0" err="1"/>
              <a:t>devices;Internet</a:t>
            </a:r>
            <a:r>
              <a:rPr lang="en-US" sz="1400" dirty="0"/>
              <a:t> of </a:t>
            </a:r>
            <a:r>
              <a:rPr lang="en-US" sz="1400" dirty="0" err="1"/>
              <a:t>Things;Vehicle</a:t>
            </a:r>
            <a:r>
              <a:rPr lang="en-US" sz="1400" dirty="0"/>
              <a:t> Tracking </a:t>
            </a:r>
            <a:r>
              <a:rPr lang="en-US" sz="1400" dirty="0" err="1"/>
              <a:t>System;Theft</a:t>
            </a:r>
            <a:r>
              <a:rPr lang="en-US" sz="1400" dirty="0"/>
              <a:t> </a:t>
            </a:r>
            <a:r>
              <a:rPr lang="en-US" sz="1400" dirty="0" err="1"/>
              <a:t>Detection;Google</a:t>
            </a:r>
            <a:r>
              <a:rPr lang="en-US" sz="1400" dirty="0"/>
              <a:t> Cloud IoT </a:t>
            </a:r>
            <a:r>
              <a:rPr lang="en-US" sz="1400" dirty="0" err="1"/>
              <a:t>Core;Firebase</a:t>
            </a:r>
            <a:r>
              <a:rPr lang="en-US" sz="1400" dirty="0"/>
              <a:t>},</a:t>
            </a:r>
          </a:p>
          <a:p>
            <a:endParaRPr lang="en-US" dirty="0"/>
          </a:p>
        </p:txBody>
      </p:sp>
    </p:spTree>
    <p:extLst>
      <p:ext uri="{BB962C8B-B14F-4D97-AF65-F5344CB8AC3E}">
        <p14:creationId xmlns:p14="http://schemas.microsoft.com/office/powerpoint/2010/main" val="258992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09F787D-1FBA-6694-A49C-52A55D3D5776}"/>
              </a:ext>
            </a:extLst>
          </p:cNvPr>
          <p:cNvSpPr txBox="1">
            <a:spLocks/>
          </p:cNvSpPr>
          <p:nvPr/>
        </p:nvSpPr>
        <p:spPr>
          <a:xfrm>
            <a:off x="3429000" y="3048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Research Problem</a:t>
            </a:r>
          </a:p>
        </p:txBody>
      </p:sp>
      <p:sp>
        <p:nvSpPr>
          <p:cNvPr id="3" name="Freeform 9">
            <a:extLst>
              <a:ext uri="{FF2B5EF4-FFF2-40B4-BE49-F238E27FC236}">
                <a16:creationId xmlns:a16="http://schemas.microsoft.com/office/drawing/2014/main" id="{3DEF2A44-A859-E4F7-ED96-77D42A80655E}"/>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A0AB8974-DCB4-5820-C76B-170BC701FADC}"/>
              </a:ext>
            </a:extLst>
          </p:cNvPr>
          <p:cNvSpPr/>
          <p:nvPr/>
        </p:nvSpPr>
        <p:spPr>
          <a:xfrm>
            <a:off x="10728934" y="6138626"/>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descr="A cartoon character holding a magnifying glass&#10;&#10;Description automatically generated">
            <a:extLst>
              <a:ext uri="{FF2B5EF4-FFF2-40B4-BE49-F238E27FC236}">
                <a16:creationId xmlns:a16="http://schemas.microsoft.com/office/drawing/2014/main" id="{5531B667-9C13-3D28-B0B3-028FD3ABC1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0" y="2971800"/>
            <a:ext cx="3943993" cy="4181591"/>
          </a:xfrm>
          <a:prstGeom prst="rect">
            <a:avLst/>
          </a:prstGeom>
        </p:spPr>
      </p:pic>
      <p:sp>
        <p:nvSpPr>
          <p:cNvPr id="17" name="Content Placeholder 5">
            <a:extLst>
              <a:ext uri="{FF2B5EF4-FFF2-40B4-BE49-F238E27FC236}">
                <a16:creationId xmlns:a16="http://schemas.microsoft.com/office/drawing/2014/main" id="{68A5EE23-D986-1951-263D-02F8A2954635}"/>
              </a:ext>
            </a:extLst>
          </p:cNvPr>
          <p:cNvSpPr>
            <a:spLocks noGrp="1"/>
          </p:cNvSpPr>
          <p:nvPr>
            <p:ph idx="1"/>
          </p:nvPr>
        </p:nvSpPr>
        <p:spPr>
          <a:xfrm>
            <a:off x="533400" y="1143000"/>
            <a:ext cx="10515600" cy="4351338"/>
          </a:xfrm>
        </p:spPr>
        <p:txBody>
          <a:bodyPr>
            <a:noAutofit/>
          </a:bodyPr>
          <a:lstStyle/>
          <a:p>
            <a:r>
              <a:rPr lang="en-US" sz="2500" dirty="0"/>
              <a:t>Provide passengers with accurate information about the crowd level on the bus they plan to board, ensuring they can find their desired bus at the correct stop and receive reliable arrival times.</a:t>
            </a:r>
          </a:p>
          <a:p>
            <a:r>
              <a:rPr lang="en-US" sz="2500" dirty="0"/>
              <a:t>How to Minimize competition between buses to improve service efficiency and safety, reducing the likelihood of accidents and ensuring a better experience for all passengers.</a:t>
            </a:r>
          </a:p>
          <a:p>
            <a:r>
              <a:rPr lang="en-US" sz="2500" dirty="0"/>
              <a:t>How to Assist visually impaired passengers in easily locating the bus they need, while also helping tourists overcome language barriers to find the correct buses.</a:t>
            </a:r>
          </a:p>
          <a:p>
            <a:r>
              <a:rPr lang="en-US" sz="2500" dirty="0"/>
              <a:t>How to Implement a cashless bus fare payment system to simplify transactions for passengers and streamline the boarding process.</a:t>
            </a:r>
          </a:p>
          <a:p>
            <a:r>
              <a:rPr lang="en-US" sz="2500" dirty="0"/>
              <a:t>How to Provide alerts to passengers about important upcoming stations.</a:t>
            </a:r>
          </a:p>
        </p:txBody>
      </p:sp>
    </p:spTree>
    <p:extLst>
      <p:ext uri="{BB962C8B-B14F-4D97-AF65-F5344CB8AC3E}">
        <p14:creationId xmlns:p14="http://schemas.microsoft.com/office/powerpoint/2010/main" val="18437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35" presetClass="path" presetSubtype="0" accel="50000" decel="50000" fill="hold" nodeType="withEffect">
                                  <p:stCondLst>
                                    <p:cond delay="0"/>
                                  </p:stCondLst>
                                  <p:childTnLst>
                                    <p:animMotion origin="layout" path="M -0.04609 -0.04027 L -0.24922 -0.08263 " pathEditMode="relative" rAng="0" ptsTypes="AA">
                                      <p:cBhvr>
                                        <p:cTn id="11" dur="2000" fill="hold"/>
                                        <p:tgtEl>
                                          <p:spTgt spid="6"/>
                                        </p:tgtEl>
                                        <p:attrNameLst>
                                          <p:attrName>ppt_x</p:attrName>
                                          <p:attrName>ppt_y</p:attrName>
                                        </p:attrNameLst>
                                      </p:cBhvr>
                                      <p:rCtr x="-10156" y="-2130"/>
                                    </p:animMotion>
                                  </p:childTnLst>
                                </p:cTn>
                              </p:par>
                              <p:par>
                                <p:cTn id="12" presetID="42" presetClass="entr" presetSubtype="0" fill="hold" grpId="0" nodeType="withEffect">
                                  <p:stCondLst>
                                    <p:cond delay="25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1000"/>
                                        <p:tgtEl>
                                          <p:spTgt spid="17">
                                            <p:txEl>
                                              <p:pRg st="0" end="0"/>
                                            </p:txEl>
                                          </p:spTgt>
                                        </p:tgtEl>
                                      </p:cBhvr>
                                    </p:animEffect>
                                    <p:anim calcmode="lin" valueType="num">
                                      <p:cBhvr>
                                        <p:cTn id="15"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75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1000"/>
                                        <p:tgtEl>
                                          <p:spTgt spid="17">
                                            <p:txEl>
                                              <p:pRg st="1" end="1"/>
                                            </p:txEl>
                                          </p:spTgt>
                                        </p:tgtEl>
                                      </p:cBhvr>
                                    </p:animEffect>
                                    <p:anim calcmode="lin" valueType="num">
                                      <p:cBhvr>
                                        <p:cTn id="20"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25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1000"/>
                                        <p:tgtEl>
                                          <p:spTgt spid="17">
                                            <p:txEl>
                                              <p:pRg st="2" end="2"/>
                                            </p:txEl>
                                          </p:spTgt>
                                        </p:tgtEl>
                                      </p:cBhvr>
                                    </p:animEffect>
                                    <p:anim calcmode="lin" valueType="num">
                                      <p:cBhvr>
                                        <p:cTn id="25"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750"/>
                                  </p:stCondLst>
                                  <p:childTnLst>
                                    <p:set>
                                      <p:cBhvr>
                                        <p:cTn id="28" dur="1" fill="hold">
                                          <p:stCondLst>
                                            <p:cond delay="0"/>
                                          </p:stCondLst>
                                        </p:cTn>
                                        <p:tgtEl>
                                          <p:spTgt spid="17">
                                            <p:txEl>
                                              <p:pRg st="3" end="3"/>
                                            </p:txEl>
                                          </p:spTgt>
                                        </p:tgtEl>
                                        <p:attrNameLst>
                                          <p:attrName>style.visibility</p:attrName>
                                        </p:attrNameLst>
                                      </p:cBhvr>
                                      <p:to>
                                        <p:strVal val="visible"/>
                                      </p:to>
                                    </p:set>
                                    <p:animEffect transition="in" filter="fade">
                                      <p:cBhvr>
                                        <p:cTn id="29" dur="1000"/>
                                        <p:tgtEl>
                                          <p:spTgt spid="17">
                                            <p:txEl>
                                              <p:pRg st="3" end="3"/>
                                            </p:txEl>
                                          </p:spTgt>
                                        </p:tgtEl>
                                      </p:cBhvr>
                                    </p:animEffect>
                                    <p:anim calcmode="lin" valueType="num">
                                      <p:cBhvr>
                                        <p:cTn id="30"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250"/>
                                  </p:stCondLst>
                                  <p:childTnLst>
                                    <p:set>
                                      <p:cBhvr>
                                        <p:cTn id="33" dur="1" fill="hold">
                                          <p:stCondLst>
                                            <p:cond delay="0"/>
                                          </p:stCondLst>
                                        </p:cTn>
                                        <p:tgtEl>
                                          <p:spTgt spid="17">
                                            <p:txEl>
                                              <p:pRg st="4" end="4"/>
                                            </p:txEl>
                                          </p:spTgt>
                                        </p:tgtEl>
                                        <p:attrNameLst>
                                          <p:attrName>style.visibility</p:attrName>
                                        </p:attrNameLst>
                                      </p:cBhvr>
                                      <p:to>
                                        <p:strVal val="visible"/>
                                      </p:to>
                                    </p:set>
                                    <p:animEffect transition="in" filter="fade">
                                      <p:cBhvr>
                                        <p:cTn id="34" dur="1000"/>
                                        <p:tgtEl>
                                          <p:spTgt spid="17">
                                            <p:txEl>
                                              <p:pRg st="4" end="4"/>
                                            </p:txEl>
                                          </p:spTgt>
                                        </p:tgtEl>
                                      </p:cBhvr>
                                    </p:animEffect>
                                    <p:anim calcmode="lin" valueType="num">
                                      <p:cBhvr>
                                        <p:cTn id="35"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1242060" y="3883819"/>
            <a:ext cx="10111740" cy="1678782"/>
          </a:xfrm>
        </p:spPr>
        <p:txBody>
          <a:bodyPr/>
          <a:lstStyle/>
          <a:p>
            <a:r>
              <a:rPr lang="en-US" b="1" dirty="0"/>
              <a:t>IT21202490 |</a:t>
            </a:r>
            <a:r>
              <a:rPr lang="en-US" dirty="0" err="1"/>
              <a:t>Kalhara</a:t>
            </a:r>
            <a:r>
              <a:rPr lang="en-US" dirty="0"/>
              <a:t> N.V.</a:t>
            </a: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222735" y="3514940"/>
            <a:ext cx="10363200" cy="1500187"/>
          </a:xfrm>
        </p:spPr>
        <p:txBody>
          <a:bodyPr/>
          <a:lstStyle/>
          <a:p>
            <a:r>
              <a:rPr lang="en-US" dirty="0">
                <a:solidFill>
                  <a:schemeClr val="tx1">
                    <a:lumMod val="65000"/>
                    <a:lumOff val="35000"/>
                  </a:schemeClr>
                </a:solidFill>
              </a:rPr>
              <a:t>BSc (Hons) Degree in Information Technology ( specialization in Information Technology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9" name="Picture 8" descr="A person in a black shirt">
            <a:extLst>
              <a:ext uri="{FF2B5EF4-FFF2-40B4-BE49-F238E27FC236}">
                <a16:creationId xmlns:a16="http://schemas.microsoft.com/office/drawing/2014/main" id="{E075197F-4D66-907C-3887-C96231CDE1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1292" y="1985464"/>
            <a:ext cx="2669416" cy="3058951"/>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250475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11022E-16 L 0.36875 -0.25694 " pathEditMode="relative" rAng="0" ptsTypes="AA">
                                      <p:cBhvr>
                                        <p:cTn id="6" dur="2000" fill="hold"/>
                                        <p:tgtEl>
                                          <p:spTgt spid="9"/>
                                        </p:tgtEl>
                                        <p:attrNameLst>
                                          <p:attrName>ppt_x</p:attrName>
                                          <p:attrName>ppt_y</p:attrName>
                                        </p:attrNameLst>
                                      </p:cBhvr>
                                      <p:rCtr x="18438" y="-12847"/>
                                    </p:animMotion>
                                  </p:childTnLst>
                                </p:cTn>
                              </p:par>
                              <p:par>
                                <p:cTn id="7" presetID="42" presetClass="entr" presetSubtype="0"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9" name="Picture 8" descr="A person standing next to a cell phone">
            <a:extLst>
              <a:ext uri="{FF2B5EF4-FFF2-40B4-BE49-F238E27FC236}">
                <a16:creationId xmlns:a16="http://schemas.microsoft.com/office/drawing/2014/main" id="{A691742B-263D-0A84-0375-993F5CEDC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966" y="-200391"/>
            <a:ext cx="4114800" cy="4114800"/>
          </a:xfrm>
          <a:prstGeom prst="rect">
            <a:avLst/>
          </a:prstGeom>
        </p:spPr>
      </p:pic>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3"/>
          <a:stretch>
            <a:fillRect/>
          </a:stretch>
        </p:blipFill>
        <p:spPr>
          <a:xfrm>
            <a:off x="3581400" y="343882"/>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609600" y="1533525"/>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609600" y="2133600"/>
            <a:ext cx="8534400" cy="3884718"/>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Collect vehicle location and speed data from Firebase.</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Use machine learning on historical and traffic data to estimate arrival times.</a:t>
            </a:r>
          </a:p>
          <a:p>
            <a:pPr marL="342900" marR="0" lvl="0" indent="-342900">
              <a:lnSpc>
                <a:spcPct val="107000"/>
              </a:lnSpc>
              <a:spcBef>
                <a:spcPts val="0"/>
              </a:spcBef>
              <a:spcAft>
                <a:spcPts val="0"/>
              </a:spcAft>
              <a:buFont typeface="Symbol" panose="05050102010706020507" pitchFamily="18" charset="2"/>
              <a:buChar char=""/>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Show real-time tracking and ETAs in a user-friendly app.</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Include voice commands and sound feedback for visually impaired users.</a:t>
            </a:r>
          </a:p>
          <a:p>
            <a:pPr marL="342900" marR="0" lvl="0" indent="-342900">
              <a:lnSpc>
                <a:spcPct val="107000"/>
              </a:lnSpc>
              <a:spcBef>
                <a:spcPts val="0"/>
              </a:spcBef>
              <a:spcAft>
                <a:spcPts val="0"/>
              </a:spcAft>
              <a:buFont typeface="Symbol" panose="05050102010706020507" pitchFamily="18" charset="2"/>
              <a:buChar char=""/>
            </a:pPr>
            <a:endParaRPr lang="en-US" sz="2000" kern="100" dirty="0">
              <a:effectLst/>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000" kern="100" dirty="0">
                <a:effectLst/>
                <a:latin typeface="Aptos" panose="020B0004020202020204" pitchFamily="34" charset="0"/>
                <a:ea typeface="Aptos" panose="020B0004020202020204" pitchFamily="34" charset="0"/>
                <a:cs typeface="Iskoola Pota" panose="020B0502040204020203" pitchFamily="34" charset="0"/>
              </a:rPr>
              <a:t>Develop a chatbot to provide quick access to bus routes, schedules, and ETAs, enhancing user convenience and satisfaction</a:t>
            </a:r>
            <a:r>
              <a:rPr lang="en-US" sz="700" kern="100" dirty="0">
                <a:effectLst/>
                <a:latin typeface="Aptos" panose="020B0004020202020204" pitchFamily="34" charset="0"/>
                <a:ea typeface="Aptos" panose="020B0004020202020204" pitchFamily="34" charset="0"/>
                <a:cs typeface="Iskoola Pota" panose="020B0502040204020203" pitchFamily="34" charset="0"/>
              </a:rPr>
              <a:t>.</a:t>
            </a: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137842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path" presetSubtype="0" accel="50000" decel="50000" fill="hold" nodeType="withEffect">
                                  <p:stCondLst>
                                    <p:cond delay="500"/>
                                  </p:stCondLst>
                                  <p:childTnLst>
                                    <p:animMotion origin="layout" path="M 0 0 L 0 0.25 E" pathEditMode="relative" ptsTypes="">
                                      <p:cBhvr>
                                        <p:cTn id="21"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3962400" y="152400"/>
            <a:ext cx="10553091" cy="1450974"/>
          </a:xfrm>
          <a:prstGeom prst="rect">
            <a:avLst/>
          </a:prstGeom>
        </p:spPr>
      </p:pic>
      <p:sp>
        <p:nvSpPr>
          <p:cNvPr id="6" name="Rectangle 1">
            <a:extLst>
              <a:ext uri="{FF2B5EF4-FFF2-40B4-BE49-F238E27FC236}">
                <a16:creationId xmlns:a16="http://schemas.microsoft.com/office/drawing/2014/main" id="{90306778-5694-F67C-6310-0969037E94F3}"/>
              </a:ext>
            </a:extLst>
          </p:cNvPr>
          <p:cNvSpPr>
            <a:spLocks noChangeArrowheads="1"/>
          </p:cNvSpPr>
          <p:nvPr/>
        </p:nvSpPr>
        <p:spPr bwMode="auto">
          <a:xfrm>
            <a:off x="560388" y="2198418"/>
            <a:ext cx="12276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11" name="TextBox 10">
            <a:extLst>
              <a:ext uri="{FF2B5EF4-FFF2-40B4-BE49-F238E27FC236}">
                <a16:creationId xmlns:a16="http://schemas.microsoft.com/office/drawing/2014/main" id="{78A42C79-99BA-4187-0E50-C09392CFE6D6}"/>
              </a:ext>
            </a:extLst>
          </p:cNvPr>
          <p:cNvSpPr txBox="1"/>
          <p:nvPr/>
        </p:nvSpPr>
        <p:spPr>
          <a:xfrm>
            <a:off x="5668629" y="1590948"/>
            <a:ext cx="3657600" cy="400110"/>
          </a:xfrm>
          <a:prstGeom prst="rect">
            <a:avLst/>
          </a:prstGeom>
          <a:noFill/>
        </p:spPr>
        <p:txBody>
          <a:bodyPr wrap="square" rtlCol="0">
            <a:spAutoFit/>
          </a:bodyPr>
          <a:lstStyle/>
          <a:p>
            <a:r>
              <a:rPr lang="en-US" sz="2000" b="1" dirty="0"/>
              <a:t>Comparison Chart</a:t>
            </a:r>
          </a:p>
        </p:txBody>
      </p:sp>
      <p:grpSp>
        <p:nvGrpSpPr>
          <p:cNvPr id="8" name="Group 7">
            <a:extLst>
              <a:ext uri="{FF2B5EF4-FFF2-40B4-BE49-F238E27FC236}">
                <a16:creationId xmlns:a16="http://schemas.microsoft.com/office/drawing/2014/main" id="{4E5DA2D7-531F-5773-185B-02E074B371B5}"/>
              </a:ext>
            </a:extLst>
          </p:cNvPr>
          <p:cNvGrpSpPr/>
          <p:nvPr/>
        </p:nvGrpSpPr>
        <p:grpSpPr>
          <a:xfrm>
            <a:off x="381000" y="1014765"/>
            <a:ext cx="4953000" cy="5317772"/>
            <a:chOff x="381000" y="1014765"/>
            <a:chExt cx="4953000" cy="5317772"/>
          </a:xfrm>
        </p:grpSpPr>
        <p:sp>
          <p:nvSpPr>
            <p:cNvPr id="7" name="Rectangle 6">
              <a:extLst>
                <a:ext uri="{FF2B5EF4-FFF2-40B4-BE49-F238E27FC236}">
                  <a16:creationId xmlns:a16="http://schemas.microsoft.com/office/drawing/2014/main" id="{FBB19486-8518-235B-A067-3E50933D8A32}"/>
                </a:ext>
              </a:extLst>
            </p:cNvPr>
            <p:cNvSpPr/>
            <p:nvPr/>
          </p:nvSpPr>
          <p:spPr>
            <a:xfrm>
              <a:off x="381000" y="1014765"/>
              <a:ext cx="4953000" cy="515743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8859498-15F9-2BE4-06B4-C157E00F58D2}"/>
                </a:ext>
              </a:extLst>
            </p:cNvPr>
            <p:cNvSpPr txBox="1"/>
            <p:nvPr/>
          </p:nvSpPr>
          <p:spPr>
            <a:xfrm>
              <a:off x="670896" y="1395608"/>
              <a:ext cx="4267200" cy="4936929"/>
            </a:xfrm>
            <a:prstGeom prst="rect">
              <a:avLst/>
            </a:prstGeom>
            <a:noFill/>
          </p:spPr>
          <p:txBody>
            <a:bodyPr wrap="square" rtlCol="0">
              <a:spAutoFit/>
            </a:bodyPr>
            <a:lstStyle/>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Accuracy of ETA Predictions:</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Existing systems often struggle with accuracy and do not effectively integrate real-time traffic conditions and historical data, leading to less reliable ETAs under varying conditions and unforeseen events.</a:t>
              </a:r>
            </a:p>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Accessibility Features:</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Current systems often lack features tailored for visually impaired users, such as voice commands and sound feedback.</a:t>
              </a:r>
            </a:p>
            <a:p>
              <a:pPr marL="0" marR="0">
                <a:lnSpc>
                  <a:spcPct val="107000"/>
                </a:lnSpc>
                <a:spcBef>
                  <a:spcPts val="0"/>
                </a:spcBef>
                <a:spcAft>
                  <a:spcPts val="800"/>
                </a:spcAft>
              </a:pPr>
              <a:r>
                <a:rPr lang="en-US" sz="1600" u="sng" kern="100" dirty="0">
                  <a:effectLst/>
                  <a:latin typeface="Aptos" panose="020B0004020202020204" pitchFamily="34" charset="0"/>
                  <a:ea typeface="Aptos" panose="020B0004020202020204" pitchFamily="34" charset="0"/>
                  <a:cs typeface="Iskoola Pota" panose="020B0502040204020203" pitchFamily="34" charset="0"/>
                </a:rPr>
                <a:t>Information Retrieval</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p>
              <a:pPr marL="0" marR="0">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Iskoola Pota" panose="020B0502040204020203" pitchFamily="34" charset="0"/>
                </a:rPr>
                <a:t>Existing solutions do not offer integrated chatbots for easy access to route information and schedules, requiring users to manually navigate apps.</a:t>
              </a:r>
            </a:p>
            <a:p>
              <a:endParaRPr lang="en-US" dirty="0"/>
            </a:p>
          </p:txBody>
        </p:sp>
      </p:grpSp>
      <p:graphicFrame>
        <p:nvGraphicFramePr>
          <p:cNvPr id="14" name="Table 13">
            <a:extLst>
              <a:ext uri="{FF2B5EF4-FFF2-40B4-BE49-F238E27FC236}">
                <a16:creationId xmlns:a16="http://schemas.microsoft.com/office/drawing/2014/main" id="{794036B1-D631-4CFE-0572-EF43AF58A1F3}"/>
              </a:ext>
            </a:extLst>
          </p:cNvPr>
          <p:cNvGraphicFramePr>
            <a:graphicFrameLocks noGrp="1"/>
          </p:cNvGraphicFramePr>
          <p:nvPr>
            <p:extLst>
              <p:ext uri="{D42A27DB-BD31-4B8C-83A1-F6EECF244321}">
                <p14:modId xmlns:p14="http://schemas.microsoft.com/office/powerpoint/2010/main" val="742304551"/>
              </p:ext>
            </p:extLst>
          </p:nvPr>
        </p:nvGraphicFramePr>
        <p:xfrm>
          <a:off x="5692834" y="2248033"/>
          <a:ext cx="6054725" cy="3362263"/>
        </p:xfrm>
        <a:graphic>
          <a:graphicData uri="http://schemas.openxmlformats.org/drawingml/2006/table">
            <a:tbl>
              <a:tblPr firstRow="1" firstCol="1" bandRow="1">
                <a:tableStyleId>{5C22544A-7EE6-4342-B048-85BDC9FD1C3A}</a:tableStyleId>
              </a:tblPr>
              <a:tblGrid>
                <a:gridCol w="1710055">
                  <a:extLst>
                    <a:ext uri="{9D8B030D-6E8A-4147-A177-3AD203B41FA5}">
                      <a16:colId xmlns:a16="http://schemas.microsoft.com/office/drawing/2014/main" val="1228523445"/>
                    </a:ext>
                  </a:extLst>
                </a:gridCol>
                <a:gridCol w="849630">
                  <a:extLst>
                    <a:ext uri="{9D8B030D-6E8A-4147-A177-3AD203B41FA5}">
                      <a16:colId xmlns:a16="http://schemas.microsoft.com/office/drawing/2014/main" val="2392139364"/>
                    </a:ext>
                  </a:extLst>
                </a:gridCol>
                <a:gridCol w="889000">
                  <a:extLst>
                    <a:ext uri="{9D8B030D-6E8A-4147-A177-3AD203B41FA5}">
                      <a16:colId xmlns:a16="http://schemas.microsoft.com/office/drawing/2014/main" val="949554619"/>
                    </a:ext>
                  </a:extLst>
                </a:gridCol>
                <a:gridCol w="889000">
                  <a:extLst>
                    <a:ext uri="{9D8B030D-6E8A-4147-A177-3AD203B41FA5}">
                      <a16:colId xmlns:a16="http://schemas.microsoft.com/office/drawing/2014/main" val="965778011"/>
                    </a:ext>
                  </a:extLst>
                </a:gridCol>
                <a:gridCol w="887095">
                  <a:extLst>
                    <a:ext uri="{9D8B030D-6E8A-4147-A177-3AD203B41FA5}">
                      <a16:colId xmlns:a16="http://schemas.microsoft.com/office/drawing/2014/main" val="1876255564"/>
                    </a:ext>
                  </a:extLst>
                </a:gridCol>
                <a:gridCol w="829945">
                  <a:extLst>
                    <a:ext uri="{9D8B030D-6E8A-4147-A177-3AD203B41FA5}">
                      <a16:colId xmlns:a16="http://schemas.microsoft.com/office/drawing/2014/main" val="328459563"/>
                    </a:ext>
                  </a:extLst>
                </a:gridCol>
              </a:tblGrid>
              <a:tr h="0">
                <a:tc>
                  <a:txBody>
                    <a:bodyPr/>
                    <a:lstStyle/>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1 [1]</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2 [2]</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3 [3]</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Research paper 4 [4]</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kern="100">
                          <a:effectLst/>
                        </a:rPr>
                        <a:t>Our System</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104702678"/>
                  </a:ext>
                </a:extLst>
              </a:tr>
              <a:tr h="0">
                <a:tc>
                  <a:txBody>
                    <a:bodyPr/>
                    <a:lstStyle/>
                    <a:p>
                      <a:pPr marL="0" marR="0">
                        <a:lnSpc>
                          <a:spcPct val="107000"/>
                        </a:lnSpc>
                        <a:spcBef>
                          <a:spcPts val="0"/>
                        </a:spcBef>
                        <a:spcAft>
                          <a:spcPts val="0"/>
                        </a:spcAft>
                      </a:pPr>
                      <a:r>
                        <a:rPr lang="en-US" sz="1100" kern="100" dirty="0">
                          <a:effectLst/>
                        </a:rPr>
                        <a:t>ETA prediction with current traffic conditions</a:t>
                      </a:r>
                    </a:p>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348187972"/>
                  </a:ext>
                </a:extLst>
              </a:tr>
              <a:tr h="0">
                <a:tc>
                  <a:txBody>
                    <a:bodyPr/>
                    <a:lstStyle/>
                    <a:p>
                      <a:pPr marL="0" marR="0">
                        <a:lnSpc>
                          <a:spcPct val="107000"/>
                        </a:lnSpc>
                        <a:spcBef>
                          <a:spcPts val="0"/>
                        </a:spcBef>
                        <a:spcAft>
                          <a:spcPts val="0"/>
                        </a:spcAft>
                      </a:pPr>
                      <a:r>
                        <a:rPr lang="en-US" sz="1100" kern="100">
                          <a:effectLst/>
                        </a:rPr>
                        <a:t>ETA prediction with historical data</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080392663"/>
                  </a:ext>
                </a:extLst>
              </a:tr>
              <a:tr h="0">
                <a:tc>
                  <a:txBody>
                    <a:bodyPr/>
                    <a:lstStyle/>
                    <a:p>
                      <a:pPr marL="0" marR="0">
                        <a:lnSpc>
                          <a:spcPct val="107000"/>
                        </a:lnSpc>
                        <a:spcBef>
                          <a:spcPts val="0"/>
                        </a:spcBef>
                        <a:spcAft>
                          <a:spcPts val="0"/>
                        </a:spcAft>
                      </a:pPr>
                      <a:r>
                        <a:rPr lang="en-US" sz="1100" kern="100">
                          <a:effectLst/>
                        </a:rPr>
                        <a:t>Details via a mobile application</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272810883"/>
                  </a:ext>
                </a:extLst>
              </a:tr>
              <a:tr h="0">
                <a:tc>
                  <a:txBody>
                    <a:bodyPr/>
                    <a:lstStyle/>
                    <a:p>
                      <a:pPr marL="0" marR="0">
                        <a:lnSpc>
                          <a:spcPct val="107000"/>
                        </a:lnSpc>
                        <a:spcBef>
                          <a:spcPts val="0"/>
                        </a:spcBef>
                        <a:spcAft>
                          <a:spcPts val="0"/>
                        </a:spcAft>
                      </a:pPr>
                      <a:r>
                        <a:rPr lang="en-US" sz="1100" kern="100">
                          <a:effectLst/>
                        </a:rPr>
                        <a:t>Voice enhanced features focusing on visually impaired users</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endParaRPr>
                    </a:p>
                    <a:p>
                      <a:pPr marL="0" marR="0">
                        <a:lnSpc>
                          <a:spcPct val="107000"/>
                        </a:lnSpc>
                        <a:spcBef>
                          <a:spcPts val="0"/>
                        </a:spcBef>
                        <a:spcAft>
                          <a:spcPts val="0"/>
                        </a:spcAft>
                      </a:pPr>
                      <a:r>
                        <a:rPr lang="en-US" sz="1100" kern="100" dirty="0">
                          <a:effectLst/>
                        </a:rPr>
                        <a:t> </a:t>
                      </a: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776720688"/>
                  </a:ext>
                </a:extLst>
              </a:tr>
              <a:tr h="0">
                <a:tc>
                  <a:txBody>
                    <a:bodyPr/>
                    <a:lstStyle/>
                    <a:p>
                      <a:pPr marL="0" marR="0">
                        <a:lnSpc>
                          <a:spcPct val="107000"/>
                        </a:lnSpc>
                        <a:spcBef>
                          <a:spcPts val="0"/>
                        </a:spcBef>
                        <a:spcAft>
                          <a:spcPts val="0"/>
                        </a:spcAft>
                      </a:pPr>
                      <a:r>
                        <a:rPr lang="en-US" sz="1100" kern="100">
                          <a:effectLst/>
                        </a:rPr>
                        <a:t>Chatbot for route information</a:t>
                      </a:r>
                    </a:p>
                    <a:p>
                      <a:pPr marL="0" marR="0">
                        <a:lnSpc>
                          <a:spcPct val="107000"/>
                        </a:lnSpc>
                        <a:spcBef>
                          <a:spcPts val="0"/>
                        </a:spcBef>
                        <a:spcAft>
                          <a:spcPts val="0"/>
                        </a:spcAft>
                      </a:pPr>
                      <a:r>
                        <a:rPr lang="en-US" sz="1100" kern="100">
                          <a:effectLst/>
                        </a:rPr>
                        <a:t> </a:t>
                      </a:r>
                      <a:endParaRPr lang="en-US" sz="11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341900011"/>
                  </a:ext>
                </a:extLst>
              </a:tr>
            </a:tbl>
          </a:graphicData>
        </a:graphic>
      </p:graphicFrame>
      <p:pic>
        <p:nvPicPr>
          <p:cNvPr id="9" name="Graphic 8" descr="Checkmark with solid fill">
            <a:extLst>
              <a:ext uri="{FF2B5EF4-FFF2-40B4-BE49-F238E27FC236}">
                <a16:creationId xmlns:a16="http://schemas.microsoft.com/office/drawing/2014/main" id="{1919BF63-6D8C-B757-7A38-C4D7CF22D9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9484" y="3886923"/>
            <a:ext cx="152400" cy="152400"/>
          </a:xfrm>
          <a:prstGeom prst="rect">
            <a:avLst/>
          </a:prstGeom>
        </p:spPr>
      </p:pic>
      <p:pic>
        <p:nvPicPr>
          <p:cNvPr id="10" name="Graphic 9" descr="Checkmark with solid fill">
            <a:extLst>
              <a:ext uri="{FF2B5EF4-FFF2-40B4-BE49-F238E27FC236}">
                <a16:creationId xmlns:a16="http://schemas.microsoft.com/office/drawing/2014/main" id="{C56082C9-272E-51AA-23A7-4C74635C1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200" y="3886923"/>
            <a:ext cx="152400" cy="152400"/>
          </a:xfrm>
          <a:prstGeom prst="rect">
            <a:avLst/>
          </a:prstGeom>
        </p:spPr>
      </p:pic>
      <p:pic>
        <p:nvPicPr>
          <p:cNvPr id="12" name="Graphic 11" descr="Checkmark with solid fill">
            <a:extLst>
              <a:ext uri="{FF2B5EF4-FFF2-40B4-BE49-F238E27FC236}">
                <a16:creationId xmlns:a16="http://schemas.microsoft.com/office/drawing/2014/main" id="{B743DEF6-541C-96C5-EC7E-9CFD4E7DFC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1400" y="2634627"/>
            <a:ext cx="152400" cy="152400"/>
          </a:xfrm>
          <a:prstGeom prst="rect">
            <a:avLst/>
          </a:prstGeom>
        </p:spPr>
      </p:pic>
      <p:pic>
        <p:nvPicPr>
          <p:cNvPr id="15" name="Graphic 14" descr="Checkmark with solid fill">
            <a:extLst>
              <a:ext uri="{FF2B5EF4-FFF2-40B4-BE49-F238E27FC236}">
                <a16:creationId xmlns:a16="http://schemas.microsoft.com/office/drawing/2014/main" id="{F87BDF7E-4BF2-1270-A01B-BD1EECBD06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3243" y="3367663"/>
            <a:ext cx="152400" cy="152400"/>
          </a:xfrm>
          <a:prstGeom prst="rect">
            <a:avLst/>
          </a:prstGeom>
        </p:spPr>
      </p:pic>
      <p:pic>
        <p:nvPicPr>
          <p:cNvPr id="16" name="Graphic 15" descr="Checkmark with solid fill">
            <a:extLst>
              <a:ext uri="{FF2B5EF4-FFF2-40B4-BE49-F238E27FC236}">
                <a16:creationId xmlns:a16="http://schemas.microsoft.com/office/drawing/2014/main" id="{655BD913-135B-1397-5A0D-A43E176AFA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5488" y="3888737"/>
            <a:ext cx="152400" cy="152400"/>
          </a:xfrm>
          <a:prstGeom prst="rect">
            <a:avLst/>
          </a:prstGeom>
        </p:spPr>
      </p:pic>
      <p:pic>
        <p:nvPicPr>
          <p:cNvPr id="17" name="Graphic 16" descr="Checkmark with solid fill">
            <a:extLst>
              <a:ext uri="{FF2B5EF4-FFF2-40B4-BE49-F238E27FC236}">
                <a16:creationId xmlns:a16="http://schemas.microsoft.com/office/drawing/2014/main" id="{46E78272-4571-2EA7-8154-63C6262871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25200" y="4430852"/>
            <a:ext cx="152400" cy="152400"/>
          </a:xfrm>
          <a:prstGeom prst="rect">
            <a:avLst/>
          </a:prstGeom>
        </p:spPr>
      </p:pic>
      <p:pic>
        <p:nvPicPr>
          <p:cNvPr id="18" name="Graphic 17" descr="Checkmark with solid fill">
            <a:extLst>
              <a:ext uri="{FF2B5EF4-FFF2-40B4-BE49-F238E27FC236}">
                <a16:creationId xmlns:a16="http://schemas.microsoft.com/office/drawing/2014/main" id="{13FDD730-D203-0317-10EE-764989F59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9143" y="5115437"/>
            <a:ext cx="152400" cy="152400"/>
          </a:xfrm>
          <a:prstGeom prst="rect">
            <a:avLst/>
          </a:prstGeom>
        </p:spPr>
      </p:pic>
      <p:pic>
        <p:nvPicPr>
          <p:cNvPr id="19" name="Graphic 18" descr="Checkmark with solid fill">
            <a:extLst>
              <a:ext uri="{FF2B5EF4-FFF2-40B4-BE49-F238E27FC236}">
                <a16:creationId xmlns:a16="http://schemas.microsoft.com/office/drawing/2014/main" id="{72AC9A74-52EA-D0E3-1D8E-29FED56BE3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2907" y="2634627"/>
            <a:ext cx="152400" cy="152400"/>
          </a:xfrm>
          <a:prstGeom prst="rect">
            <a:avLst/>
          </a:prstGeom>
        </p:spPr>
      </p:pic>
      <p:pic>
        <p:nvPicPr>
          <p:cNvPr id="21" name="Graphic 20" descr="Close with solid fill">
            <a:extLst>
              <a:ext uri="{FF2B5EF4-FFF2-40B4-BE49-F238E27FC236}">
                <a16:creationId xmlns:a16="http://schemas.microsoft.com/office/drawing/2014/main" id="{D1BFE3A7-3A73-6BBB-BA0D-3E418CDE9F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26839" y="4466954"/>
            <a:ext cx="173219" cy="173219"/>
          </a:xfrm>
          <a:prstGeom prst="rect">
            <a:avLst/>
          </a:prstGeom>
        </p:spPr>
      </p:pic>
      <p:pic>
        <p:nvPicPr>
          <p:cNvPr id="25" name="Graphic 24" descr="Close with solid fill">
            <a:extLst>
              <a:ext uri="{FF2B5EF4-FFF2-40B4-BE49-F238E27FC236}">
                <a16:creationId xmlns:a16="http://schemas.microsoft.com/office/drawing/2014/main" id="{7142D015-B69C-906D-A85C-F4D282A7D3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1615" y="5191637"/>
            <a:ext cx="173219" cy="173219"/>
          </a:xfrm>
          <a:prstGeom prst="rect">
            <a:avLst/>
          </a:prstGeom>
        </p:spPr>
      </p:pic>
      <p:pic>
        <p:nvPicPr>
          <p:cNvPr id="26" name="Graphic 25" descr="Close with solid fill">
            <a:extLst>
              <a:ext uri="{FF2B5EF4-FFF2-40B4-BE49-F238E27FC236}">
                <a16:creationId xmlns:a16="http://schemas.microsoft.com/office/drawing/2014/main" id="{45847E58-FDF8-10D4-65E3-51F0E6F2F6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6978" y="2663322"/>
            <a:ext cx="173219" cy="173219"/>
          </a:xfrm>
          <a:prstGeom prst="rect">
            <a:avLst/>
          </a:prstGeom>
        </p:spPr>
      </p:pic>
      <p:pic>
        <p:nvPicPr>
          <p:cNvPr id="28" name="Graphic 27" descr="Close with solid fill">
            <a:extLst>
              <a:ext uri="{FF2B5EF4-FFF2-40B4-BE49-F238E27FC236}">
                <a16:creationId xmlns:a16="http://schemas.microsoft.com/office/drawing/2014/main" id="{79D6B606-0AED-E0E3-E9B6-E0F4EC578C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9484" y="4466953"/>
            <a:ext cx="173219" cy="173219"/>
          </a:xfrm>
          <a:prstGeom prst="rect">
            <a:avLst/>
          </a:prstGeom>
        </p:spPr>
      </p:pic>
      <p:pic>
        <p:nvPicPr>
          <p:cNvPr id="29" name="Graphic 28" descr="Close with solid fill">
            <a:extLst>
              <a:ext uri="{FF2B5EF4-FFF2-40B4-BE49-F238E27FC236}">
                <a16:creationId xmlns:a16="http://schemas.microsoft.com/office/drawing/2014/main" id="{ED0B4E38-C9A5-7F75-0AAC-E117FA0E0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5215" y="5191637"/>
            <a:ext cx="173219" cy="173219"/>
          </a:xfrm>
          <a:prstGeom prst="rect">
            <a:avLst/>
          </a:prstGeom>
        </p:spPr>
      </p:pic>
      <p:pic>
        <p:nvPicPr>
          <p:cNvPr id="30" name="Graphic 29" descr="Close with solid fill">
            <a:extLst>
              <a:ext uri="{FF2B5EF4-FFF2-40B4-BE49-F238E27FC236}">
                <a16:creationId xmlns:a16="http://schemas.microsoft.com/office/drawing/2014/main" id="{04C1C67E-0C78-FC9B-F24C-DFFE0007D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9155" y="2700417"/>
            <a:ext cx="173219" cy="173219"/>
          </a:xfrm>
          <a:prstGeom prst="rect">
            <a:avLst/>
          </a:prstGeom>
        </p:spPr>
      </p:pic>
      <p:pic>
        <p:nvPicPr>
          <p:cNvPr id="31" name="Graphic 30" descr="Close with solid fill">
            <a:extLst>
              <a:ext uri="{FF2B5EF4-FFF2-40B4-BE49-F238E27FC236}">
                <a16:creationId xmlns:a16="http://schemas.microsoft.com/office/drawing/2014/main" id="{22527A51-3E93-AEF5-F31E-F1FA42DF6C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9155" y="3392916"/>
            <a:ext cx="173219" cy="173219"/>
          </a:xfrm>
          <a:prstGeom prst="rect">
            <a:avLst/>
          </a:prstGeom>
        </p:spPr>
      </p:pic>
      <p:pic>
        <p:nvPicPr>
          <p:cNvPr id="33" name="Graphic 32" descr="Close with solid fill">
            <a:extLst>
              <a:ext uri="{FF2B5EF4-FFF2-40B4-BE49-F238E27FC236}">
                <a16:creationId xmlns:a16="http://schemas.microsoft.com/office/drawing/2014/main" id="{A34E2B5C-A762-3BDA-06B3-B5852C8700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7656" y="4466952"/>
            <a:ext cx="173219" cy="173219"/>
          </a:xfrm>
          <a:prstGeom prst="rect">
            <a:avLst/>
          </a:prstGeom>
        </p:spPr>
      </p:pic>
      <p:pic>
        <p:nvPicPr>
          <p:cNvPr id="34" name="Graphic 33" descr="Close with solid fill">
            <a:extLst>
              <a:ext uri="{FF2B5EF4-FFF2-40B4-BE49-F238E27FC236}">
                <a16:creationId xmlns:a16="http://schemas.microsoft.com/office/drawing/2014/main" id="{E56ACB85-4C6C-AF55-2FFE-C921A99CAC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314" y="5181227"/>
            <a:ext cx="173219" cy="173219"/>
          </a:xfrm>
          <a:prstGeom prst="rect">
            <a:avLst/>
          </a:prstGeom>
        </p:spPr>
      </p:pic>
      <p:pic>
        <p:nvPicPr>
          <p:cNvPr id="35" name="Graphic 34" descr="Close with solid fill">
            <a:extLst>
              <a:ext uri="{FF2B5EF4-FFF2-40B4-BE49-F238E27FC236}">
                <a16:creationId xmlns:a16="http://schemas.microsoft.com/office/drawing/2014/main" id="{9542114C-5D5E-4B0A-7934-791043CEFC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3200" y="3371913"/>
            <a:ext cx="173219" cy="173219"/>
          </a:xfrm>
          <a:prstGeom prst="rect">
            <a:avLst/>
          </a:prstGeom>
        </p:spPr>
      </p:pic>
      <p:pic>
        <p:nvPicPr>
          <p:cNvPr id="36" name="Graphic 35" descr="Close with solid fill">
            <a:extLst>
              <a:ext uri="{FF2B5EF4-FFF2-40B4-BE49-F238E27FC236}">
                <a16:creationId xmlns:a16="http://schemas.microsoft.com/office/drawing/2014/main" id="{C8E9C733-FE31-3F13-C179-ED90A39E4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42381" y="4466951"/>
            <a:ext cx="173219" cy="173219"/>
          </a:xfrm>
          <a:prstGeom prst="rect">
            <a:avLst/>
          </a:prstGeom>
        </p:spPr>
      </p:pic>
      <p:pic>
        <p:nvPicPr>
          <p:cNvPr id="37" name="Graphic 36" descr="Close with solid fill">
            <a:extLst>
              <a:ext uri="{FF2B5EF4-FFF2-40B4-BE49-F238E27FC236}">
                <a16:creationId xmlns:a16="http://schemas.microsoft.com/office/drawing/2014/main" id="{37769C4B-8EAA-8E62-0B0E-FEFB8980F7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6473" y="5181227"/>
            <a:ext cx="173219" cy="173219"/>
          </a:xfrm>
          <a:prstGeom prst="rect">
            <a:avLst/>
          </a:prstGeom>
        </p:spPr>
      </p:pic>
      <p:sp>
        <p:nvSpPr>
          <p:cNvPr id="20" name="Rectangle 19">
            <a:extLst>
              <a:ext uri="{FF2B5EF4-FFF2-40B4-BE49-F238E27FC236}">
                <a16:creationId xmlns:a16="http://schemas.microsoft.com/office/drawing/2014/main" id="{3945420C-8CA7-47AD-1E93-5EEDB0BB13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38" name="Graphic 37" descr="Checkmark with solid fill">
            <a:extLst>
              <a:ext uri="{FF2B5EF4-FFF2-40B4-BE49-F238E27FC236}">
                <a16:creationId xmlns:a16="http://schemas.microsoft.com/office/drawing/2014/main" id="{A66DA3DD-E4EF-7363-652F-132F61AD9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1615" y="2721236"/>
            <a:ext cx="152400" cy="152400"/>
          </a:xfrm>
          <a:prstGeom prst="rect">
            <a:avLst/>
          </a:prstGeom>
        </p:spPr>
      </p:pic>
      <p:pic>
        <p:nvPicPr>
          <p:cNvPr id="39" name="Graphic 38" descr="Checkmark with solid fill">
            <a:extLst>
              <a:ext uri="{FF2B5EF4-FFF2-40B4-BE49-F238E27FC236}">
                <a16:creationId xmlns:a16="http://schemas.microsoft.com/office/drawing/2014/main" id="{F16E24BF-A1A0-CF7E-56E1-29B4598F4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7222" y="3392916"/>
            <a:ext cx="152400" cy="152400"/>
          </a:xfrm>
          <a:prstGeom prst="rect">
            <a:avLst/>
          </a:prstGeom>
        </p:spPr>
      </p:pic>
      <p:pic>
        <p:nvPicPr>
          <p:cNvPr id="40" name="Graphic 39" descr="Checkmark with solid fill">
            <a:extLst>
              <a:ext uri="{FF2B5EF4-FFF2-40B4-BE49-F238E27FC236}">
                <a16:creationId xmlns:a16="http://schemas.microsoft.com/office/drawing/2014/main" id="{0B3B8F3D-B50C-2A3B-728B-D7672AFEF2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9153" y="3970859"/>
            <a:ext cx="152400" cy="152400"/>
          </a:xfrm>
          <a:prstGeom prst="rect">
            <a:avLst/>
          </a:prstGeom>
        </p:spPr>
      </p:pic>
      <p:pic>
        <p:nvPicPr>
          <p:cNvPr id="41" name="Graphic 40" descr="Checkmark with solid fill">
            <a:extLst>
              <a:ext uri="{FF2B5EF4-FFF2-40B4-BE49-F238E27FC236}">
                <a16:creationId xmlns:a16="http://schemas.microsoft.com/office/drawing/2014/main" id="{2DCBD17F-F83B-4A42-A7B7-A4F8AE2EB1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0607" y="3375736"/>
            <a:ext cx="152400" cy="152400"/>
          </a:xfrm>
          <a:prstGeom prst="rect">
            <a:avLst/>
          </a:prstGeom>
        </p:spPr>
      </p:pic>
      <p:pic>
        <p:nvPicPr>
          <p:cNvPr id="42" name="Graphic 41" descr="Checkmark with solid fill">
            <a:extLst>
              <a:ext uri="{FF2B5EF4-FFF2-40B4-BE49-F238E27FC236}">
                <a16:creationId xmlns:a16="http://schemas.microsoft.com/office/drawing/2014/main" id="{2EEE9F07-512F-3F28-EFF2-4802BC62F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6342" y="3886923"/>
            <a:ext cx="152400" cy="152400"/>
          </a:xfrm>
          <a:prstGeom prst="rect">
            <a:avLst/>
          </a:prstGeom>
        </p:spPr>
      </p:pic>
    </p:spTree>
    <p:extLst>
      <p:ext uri="{BB962C8B-B14F-4D97-AF65-F5344CB8AC3E}">
        <p14:creationId xmlns:p14="http://schemas.microsoft.com/office/powerpoint/2010/main" val="198275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pic>
        <p:nvPicPr>
          <p:cNvPr id="10" name="Picture 9">
            <a:extLst>
              <a:ext uri="{FF2B5EF4-FFF2-40B4-BE49-F238E27FC236}">
                <a16:creationId xmlns:a16="http://schemas.microsoft.com/office/drawing/2014/main" id="{78FD2BA6-6AA6-F12C-4EC8-102A4599D5E1}"/>
              </a:ext>
            </a:extLst>
          </p:cNvPr>
          <p:cNvPicPr>
            <a:picLocks noChangeAspect="1"/>
          </p:cNvPicPr>
          <p:nvPr/>
        </p:nvPicPr>
        <p:blipFill>
          <a:blip r:embed="rId4"/>
          <a:stretch>
            <a:fillRect/>
          </a:stretch>
        </p:blipFill>
        <p:spPr>
          <a:xfrm>
            <a:off x="609600" y="530226"/>
            <a:ext cx="10553091" cy="1450974"/>
          </a:xfrm>
          <a:prstGeom prst="rect">
            <a:avLst/>
          </a:prstGeom>
        </p:spPr>
      </p:pic>
      <p:pic>
        <p:nvPicPr>
          <p:cNvPr id="11" name="Picture 10" descr="A white person holding a question mark&#10;&#10;Description automatically generated">
            <a:extLst>
              <a:ext uri="{FF2B5EF4-FFF2-40B4-BE49-F238E27FC236}">
                <a16:creationId xmlns:a16="http://schemas.microsoft.com/office/drawing/2014/main" id="{607A7DF9-D2B9-4C38-6EB0-421DC8C0AE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3616886"/>
            <a:ext cx="2260094" cy="2905351"/>
          </a:xfrm>
          <a:prstGeom prst="rect">
            <a:avLst/>
          </a:prstGeom>
        </p:spPr>
      </p:pic>
      <p:sp>
        <p:nvSpPr>
          <p:cNvPr id="3" name="Flowchart: Card 2">
            <a:extLst>
              <a:ext uri="{FF2B5EF4-FFF2-40B4-BE49-F238E27FC236}">
                <a16:creationId xmlns:a16="http://schemas.microsoft.com/office/drawing/2014/main" id="{8953DD8F-811E-CCD7-D748-5FC55B33A329}"/>
              </a:ext>
            </a:extLst>
          </p:cNvPr>
          <p:cNvSpPr/>
          <p:nvPr/>
        </p:nvSpPr>
        <p:spPr>
          <a:xfrm flipH="1">
            <a:off x="4949167" y="2165912"/>
            <a:ext cx="5337832" cy="2555700"/>
          </a:xfrm>
          <a:prstGeom prst="flowChartPunchedCard">
            <a:avLst/>
          </a:prstGeom>
          <a:solidFill>
            <a:schemeClr val="accent1">
              <a:lumMod val="40000"/>
              <a:lumOff val="60000"/>
            </a:schemeClr>
          </a:solidFill>
          <a:effectLst>
            <a:outerShdw blurRad="254000" dist="127000" dir="5400000" algn="ctr" rotWithShape="0">
              <a:srgbClr val="000000">
                <a:alpha val="7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6D0A643-ED23-30AE-AE62-91AE2E3CFDB9}"/>
              </a:ext>
            </a:extLst>
          </p:cNvPr>
          <p:cNvSpPr txBox="1"/>
          <p:nvPr/>
        </p:nvSpPr>
        <p:spPr>
          <a:xfrm>
            <a:off x="5242524" y="2549700"/>
            <a:ext cx="5120676" cy="2555700"/>
          </a:xfrm>
          <a:prstGeom prst="rect">
            <a:avLst/>
          </a:prstGeom>
          <a:noFill/>
        </p:spPr>
        <p:txBody>
          <a:bodyPr wrap="square" rtlCol="0">
            <a:spAutoFit/>
          </a:bodyPr>
          <a:lstStyle/>
          <a:p>
            <a:pPr>
              <a:lnSpc>
                <a:spcPct val="107000"/>
              </a:lnSpc>
              <a:spcAft>
                <a:spcPts val="800"/>
              </a:spcAft>
            </a:pPr>
            <a:r>
              <a:rPr lang="en-US" kern="100" dirty="0">
                <a:latin typeface="Aptos" panose="020B0004020202020204" pitchFamily="34" charset="0"/>
                <a:ea typeface="Aptos" panose="020B0004020202020204" pitchFamily="34" charset="0"/>
                <a:cs typeface="Iskoola Pota" panose="020B0502040204020203" pitchFamily="34" charset="0"/>
              </a:rPr>
              <a:t>How can a real-time vehicle tracking and ETA prediction system, enhanced with machine learning, a voice-enabled system for visually impaired users, and a chatbot for quick information retrieval, improve the accuracy of public transportation management and user experience?</a:t>
            </a:r>
          </a:p>
          <a:p>
            <a:pPr marL="342900" marR="0" lvl="0" indent="-342900" algn="l" defTabSz="457200" rtl="0" eaLnBrk="1" fontAlgn="auto" latinLnBrk="0" hangingPunct="1">
              <a:lnSpc>
                <a:spcPct val="107000"/>
              </a:lnSpc>
              <a:spcBef>
                <a:spcPts val="0"/>
              </a:spcBef>
              <a:spcAft>
                <a:spcPts val="800"/>
              </a:spcAft>
              <a:buClrTx/>
              <a:buSzTx/>
              <a:buFont typeface="Wingdings" panose="05000000000000000000" pitchFamily="2" charset="2"/>
              <a:buChar char=""/>
              <a:tabLst/>
              <a:defRPr/>
            </a:pPr>
            <a:endPar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Unicode MS"/>
            </a:endParaRPr>
          </a:p>
        </p:txBody>
      </p:sp>
      <p:pic>
        <p:nvPicPr>
          <p:cNvPr id="8" name="Graphic 7" descr="Question Mark with solid fill">
            <a:extLst>
              <a:ext uri="{FF2B5EF4-FFF2-40B4-BE49-F238E27FC236}">
                <a16:creationId xmlns:a16="http://schemas.microsoft.com/office/drawing/2014/main" id="{D648D6AE-FFAD-7D21-43B3-7E43941FD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69471">
            <a:off x="4721456" y="1900658"/>
            <a:ext cx="572341" cy="572341"/>
          </a:xfrm>
          <a:prstGeom prst="rect">
            <a:avLst/>
          </a:prstGeom>
          <a:effectLst>
            <a:outerShdw blurRad="254000" dist="127000" dir="5400000" algn="ctr" rotWithShape="0">
              <a:srgbClr val="000000">
                <a:alpha val="70000"/>
              </a:srgbClr>
            </a:outerShdw>
          </a:effectLst>
        </p:spPr>
      </p:pic>
      <p:pic>
        <p:nvPicPr>
          <p:cNvPr id="9" name="Graphic 8" descr="Question Mark with solid fill">
            <a:extLst>
              <a:ext uri="{FF2B5EF4-FFF2-40B4-BE49-F238E27FC236}">
                <a16:creationId xmlns:a16="http://schemas.microsoft.com/office/drawing/2014/main" id="{1B937844-B885-A045-EFE0-E58869A26F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4627629" y="2277761"/>
            <a:ext cx="441465" cy="441465"/>
          </a:xfrm>
          <a:prstGeom prst="rect">
            <a:avLst/>
          </a:prstGeom>
          <a:effectLst>
            <a:outerShdw blurRad="254000" dist="127000" dir="5400000" algn="ctr" rotWithShape="0">
              <a:srgbClr val="000000">
                <a:alpha val="70000"/>
              </a:srgbClr>
            </a:outerShdw>
          </a:effectLst>
        </p:spPr>
      </p:pic>
      <p:pic>
        <p:nvPicPr>
          <p:cNvPr id="12" name="Graphic 11" descr="Question Mark with solid fill">
            <a:extLst>
              <a:ext uri="{FF2B5EF4-FFF2-40B4-BE49-F238E27FC236}">
                <a16:creationId xmlns:a16="http://schemas.microsoft.com/office/drawing/2014/main" id="{40C45A08-70CA-6841-604F-D40F1B3421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30608">
            <a:off x="5121861" y="1935929"/>
            <a:ext cx="441465" cy="441465"/>
          </a:xfrm>
          <a:prstGeom prst="rect">
            <a:avLst/>
          </a:prstGeom>
          <a:effectLst>
            <a:outerShdw blurRad="254000" dist="127000" dir="5400000" algn="ctr" rotWithShape="0">
              <a:srgbClr val="000000">
                <a:alpha val="70000"/>
              </a:srgbClr>
            </a:outerShdw>
          </a:effectLst>
        </p:spPr>
      </p:pic>
      <p:pic>
        <p:nvPicPr>
          <p:cNvPr id="17" name="Picture 16" descr="A cartoon of a person holding a ticket">
            <a:extLst>
              <a:ext uri="{FF2B5EF4-FFF2-40B4-BE49-F238E27FC236}">
                <a16:creationId xmlns:a16="http://schemas.microsoft.com/office/drawing/2014/main" id="{9FCF6DCD-FA24-378C-AE62-7CB7FB41A0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3668" y="2085158"/>
            <a:ext cx="3308261" cy="3308261"/>
          </a:xfrm>
          <a:prstGeom prst="rect">
            <a:avLst/>
          </a:prstGeom>
        </p:spPr>
      </p:pic>
      <p:sp>
        <p:nvSpPr>
          <p:cNvPr id="7" name="Rectangle 6">
            <a:extLst>
              <a:ext uri="{FF2B5EF4-FFF2-40B4-BE49-F238E27FC236}">
                <a16:creationId xmlns:a16="http://schemas.microsoft.com/office/drawing/2014/main" id="{E312F511-30EF-A1E0-BB20-5DDEA6E2A9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01154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20" name="Title 4">
            <a:extLst>
              <a:ext uri="{FF2B5EF4-FFF2-40B4-BE49-F238E27FC236}">
                <a16:creationId xmlns:a16="http://schemas.microsoft.com/office/drawing/2014/main" id="{12B6129A-BD3D-F2BE-2BB6-4D951E692A6D}"/>
              </a:ext>
            </a:extLst>
          </p:cNvPr>
          <p:cNvSpPr txBox="1">
            <a:spLocks/>
          </p:cNvSpPr>
          <p:nvPr/>
        </p:nvSpPr>
        <p:spPr>
          <a:xfrm>
            <a:off x="1371600" y="303555"/>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Specific Objective and Sub Objectives</a:t>
            </a:r>
          </a:p>
        </p:txBody>
      </p:sp>
      <p:grpSp>
        <p:nvGrpSpPr>
          <p:cNvPr id="6" name="Group 5">
            <a:extLst>
              <a:ext uri="{FF2B5EF4-FFF2-40B4-BE49-F238E27FC236}">
                <a16:creationId xmlns:a16="http://schemas.microsoft.com/office/drawing/2014/main" id="{B34F4DE8-80AB-104D-CC08-973BC9A84C48}"/>
              </a:ext>
            </a:extLst>
          </p:cNvPr>
          <p:cNvGrpSpPr/>
          <p:nvPr/>
        </p:nvGrpSpPr>
        <p:grpSpPr>
          <a:xfrm>
            <a:off x="838200" y="1208977"/>
            <a:ext cx="11022491" cy="5029201"/>
            <a:chOff x="483711" y="137269"/>
            <a:chExt cx="11555893" cy="5958731"/>
          </a:xfrm>
        </p:grpSpPr>
        <p:sp>
          <p:nvSpPr>
            <p:cNvPr id="3" name="Google Shape;421;p12">
              <a:extLst>
                <a:ext uri="{FF2B5EF4-FFF2-40B4-BE49-F238E27FC236}">
                  <a16:creationId xmlns:a16="http://schemas.microsoft.com/office/drawing/2014/main" id="{05CAA6C6-A0CB-65AD-C5E9-00CF0A1DF6BC}"/>
                </a:ext>
              </a:extLst>
            </p:cNvPr>
            <p:cNvSpPr/>
            <p:nvPr/>
          </p:nvSpPr>
          <p:spPr>
            <a:xfrm>
              <a:off x="2663655" y="406651"/>
              <a:ext cx="724784" cy="76831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18;p12">
              <a:extLst>
                <a:ext uri="{FF2B5EF4-FFF2-40B4-BE49-F238E27FC236}">
                  <a16:creationId xmlns:a16="http://schemas.microsoft.com/office/drawing/2014/main" id="{64E6AE5B-8EFD-E062-C214-3FC0518DE676}"/>
                </a:ext>
              </a:extLst>
            </p:cNvPr>
            <p:cNvSpPr/>
            <p:nvPr/>
          </p:nvSpPr>
          <p:spPr>
            <a:xfrm>
              <a:off x="483711" y="2386125"/>
              <a:ext cx="2632679" cy="262847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oogle Shape;419;p12">
              <a:extLst>
                <a:ext uri="{FF2B5EF4-FFF2-40B4-BE49-F238E27FC236}">
                  <a16:creationId xmlns:a16="http://schemas.microsoft.com/office/drawing/2014/main" id="{71106AEB-40A2-E09A-5542-2FBA16511301}"/>
                </a:ext>
              </a:extLst>
            </p:cNvPr>
            <p:cNvPicPr preferRelativeResize="0"/>
            <p:nvPr/>
          </p:nvPicPr>
          <p:blipFill rotWithShape="1">
            <a:blip r:embed="rId4">
              <a:alphaModFix/>
            </a:blip>
            <a:srcRect/>
            <a:stretch/>
          </p:blipFill>
          <p:spPr>
            <a:xfrm rot="5400000">
              <a:off x="394808" y="2751802"/>
              <a:ext cx="4354836" cy="1897127"/>
            </a:xfrm>
            <a:prstGeom prst="rect">
              <a:avLst/>
            </a:prstGeom>
            <a:noFill/>
            <a:ln>
              <a:noFill/>
            </a:ln>
          </p:spPr>
        </p:pic>
        <p:sp>
          <p:nvSpPr>
            <p:cNvPr id="12" name="Google Shape;420;p12">
              <a:extLst>
                <a:ext uri="{FF2B5EF4-FFF2-40B4-BE49-F238E27FC236}">
                  <a16:creationId xmlns:a16="http://schemas.microsoft.com/office/drawing/2014/main" id="{8939471F-CF04-D0AB-B9C1-7B51538DEB44}"/>
                </a:ext>
              </a:extLst>
            </p:cNvPr>
            <p:cNvSpPr/>
            <p:nvPr/>
          </p:nvSpPr>
          <p:spPr>
            <a:xfrm>
              <a:off x="3867730" y="1295794"/>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12">
              <a:extLst>
                <a:ext uri="{FF2B5EF4-FFF2-40B4-BE49-F238E27FC236}">
                  <a16:creationId xmlns:a16="http://schemas.microsoft.com/office/drawing/2014/main" id="{20702DE7-8CE9-2C12-B810-8AEB09C2A73B}"/>
                </a:ext>
              </a:extLst>
            </p:cNvPr>
            <p:cNvSpPr/>
            <p:nvPr/>
          </p:nvSpPr>
          <p:spPr>
            <a:xfrm>
              <a:off x="4395417" y="2522011"/>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22;p12">
              <a:extLst>
                <a:ext uri="{FF2B5EF4-FFF2-40B4-BE49-F238E27FC236}">
                  <a16:creationId xmlns:a16="http://schemas.microsoft.com/office/drawing/2014/main" id="{EC6BFC5F-7492-90AB-595A-A749635E8F21}"/>
                </a:ext>
              </a:extLst>
            </p:cNvPr>
            <p:cNvSpPr/>
            <p:nvPr/>
          </p:nvSpPr>
          <p:spPr>
            <a:xfrm>
              <a:off x="4395417" y="382395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3;p12">
              <a:extLst>
                <a:ext uri="{FF2B5EF4-FFF2-40B4-BE49-F238E27FC236}">
                  <a16:creationId xmlns:a16="http://schemas.microsoft.com/office/drawing/2014/main" id="{A7F324C9-EA63-EC36-2B6D-D4293B7CC97E}"/>
                </a:ext>
              </a:extLst>
            </p:cNvPr>
            <p:cNvSpPr/>
            <p:nvPr/>
          </p:nvSpPr>
          <p:spPr>
            <a:xfrm>
              <a:off x="2979504" y="238612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4;p12">
              <a:extLst>
                <a:ext uri="{FF2B5EF4-FFF2-40B4-BE49-F238E27FC236}">
                  <a16:creationId xmlns:a16="http://schemas.microsoft.com/office/drawing/2014/main" id="{0F72F37B-9896-5F6E-D16D-226777BB6AAB}"/>
                </a:ext>
              </a:extLst>
            </p:cNvPr>
            <p:cNvSpPr/>
            <p:nvPr/>
          </p:nvSpPr>
          <p:spPr>
            <a:xfrm>
              <a:off x="3270574" y="3106755"/>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5;p12">
              <a:extLst>
                <a:ext uri="{FF2B5EF4-FFF2-40B4-BE49-F238E27FC236}">
                  <a16:creationId xmlns:a16="http://schemas.microsoft.com/office/drawing/2014/main" id="{F4873356-B162-A60E-66A5-6B161334036A}"/>
                </a:ext>
              </a:extLst>
            </p:cNvPr>
            <p:cNvSpPr/>
            <p:nvPr/>
          </p:nvSpPr>
          <p:spPr>
            <a:xfrm>
              <a:off x="3248659" y="3989569"/>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26;p12">
              <a:extLst>
                <a:ext uri="{FF2B5EF4-FFF2-40B4-BE49-F238E27FC236}">
                  <a16:creationId xmlns:a16="http://schemas.microsoft.com/office/drawing/2014/main" id="{921D3E3C-A9E8-70CA-FE0E-FE316E278B71}"/>
                </a:ext>
              </a:extLst>
            </p:cNvPr>
            <p:cNvGrpSpPr/>
            <p:nvPr/>
          </p:nvGrpSpPr>
          <p:grpSpPr>
            <a:xfrm rot="16200000">
              <a:off x="7826475" y="-1561647"/>
              <a:ext cx="840116" cy="6249409"/>
              <a:chOff x="-2" y="7"/>
              <a:chExt cx="3304540" cy="28213435"/>
            </a:xfrm>
          </p:grpSpPr>
          <p:sp>
            <p:nvSpPr>
              <p:cNvPr id="58" name="Google Shape;427;p12">
                <a:extLst>
                  <a:ext uri="{FF2B5EF4-FFF2-40B4-BE49-F238E27FC236}">
                    <a16:creationId xmlns:a16="http://schemas.microsoft.com/office/drawing/2014/main" id="{EC6F4C76-7FB8-A623-77DC-2B3C82EF0997}"/>
                  </a:ext>
                </a:extLst>
              </p:cNvPr>
              <p:cNvSpPr/>
              <p:nvPr/>
            </p:nvSpPr>
            <p:spPr>
              <a:xfrm>
                <a:off x="127002" y="127018"/>
                <a:ext cx="3051809" cy="2808642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a:p>
            </p:txBody>
          </p:sp>
          <p:sp>
            <p:nvSpPr>
              <p:cNvPr id="59" name="Google Shape;428;p12">
                <a:extLst>
                  <a:ext uri="{FF2B5EF4-FFF2-40B4-BE49-F238E27FC236}">
                    <a16:creationId xmlns:a16="http://schemas.microsoft.com/office/drawing/2014/main" id="{2968D103-C97D-3718-9C1E-B4A1D8364C97}"/>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27" name="Google Shape;430;p12">
              <a:extLst>
                <a:ext uri="{FF2B5EF4-FFF2-40B4-BE49-F238E27FC236}">
                  <a16:creationId xmlns:a16="http://schemas.microsoft.com/office/drawing/2014/main" id="{AD68BF05-972F-3641-C898-F1657AF2B31A}"/>
                </a:ext>
              </a:extLst>
            </p:cNvPr>
            <p:cNvSpPr/>
            <p:nvPr/>
          </p:nvSpPr>
          <p:spPr>
            <a:xfrm>
              <a:off x="4010400" y="1461406"/>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p12">
              <a:extLst>
                <a:ext uri="{FF2B5EF4-FFF2-40B4-BE49-F238E27FC236}">
                  <a16:creationId xmlns:a16="http://schemas.microsoft.com/office/drawing/2014/main" id="{81E4BD77-0869-ED8F-A0EB-CB0BD2164526}"/>
                </a:ext>
              </a:extLst>
            </p:cNvPr>
            <p:cNvSpPr/>
            <p:nvPr/>
          </p:nvSpPr>
          <p:spPr>
            <a:xfrm>
              <a:off x="4538086" y="267355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2;p12">
              <a:extLst>
                <a:ext uri="{FF2B5EF4-FFF2-40B4-BE49-F238E27FC236}">
                  <a16:creationId xmlns:a16="http://schemas.microsoft.com/office/drawing/2014/main" id="{DDF479D4-8FD3-6A43-C9C6-A0F50F3BBEB2}"/>
                </a:ext>
              </a:extLst>
            </p:cNvPr>
            <p:cNvSpPr/>
            <p:nvPr/>
          </p:nvSpPr>
          <p:spPr>
            <a:xfrm>
              <a:off x="4538086" y="3989569"/>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433;p12">
              <a:extLst>
                <a:ext uri="{FF2B5EF4-FFF2-40B4-BE49-F238E27FC236}">
                  <a16:creationId xmlns:a16="http://schemas.microsoft.com/office/drawing/2014/main" id="{664DD738-6606-AFA7-52AF-352DAA6793D3}"/>
                </a:ext>
              </a:extLst>
            </p:cNvPr>
            <p:cNvGrpSpPr/>
            <p:nvPr/>
          </p:nvGrpSpPr>
          <p:grpSpPr>
            <a:xfrm rot="16200000">
              <a:off x="8385497" y="-215209"/>
              <a:ext cx="840116" cy="6315692"/>
              <a:chOff x="0" y="0"/>
              <a:chExt cx="3304540" cy="28512680"/>
            </a:xfrm>
          </p:grpSpPr>
          <p:sp>
            <p:nvSpPr>
              <p:cNvPr id="56" name="Google Shape;434;p12">
                <a:extLst>
                  <a:ext uri="{FF2B5EF4-FFF2-40B4-BE49-F238E27FC236}">
                    <a16:creationId xmlns:a16="http://schemas.microsoft.com/office/drawing/2014/main" id="{FF5DF666-A920-FFC2-7889-35B1C703F554}"/>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57" name="Google Shape;435;p12">
                <a:extLst>
                  <a:ext uri="{FF2B5EF4-FFF2-40B4-BE49-F238E27FC236}">
                    <a16:creationId xmlns:a16="http://schemas.microsoft.com/office/drawing/2014/main" id="{C164A58D-07CC-9927-46BB-2646A8E1A332}"/>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40000"/>
                  <a:lumOff val="60000"/>
                </a:schemeClr>
              </a:solidFill>
              <a:ln>
                <a:noFill/>
              </a:ln>
            </p:spPr>
            <p:txBody>
              <a:bodyPr/>
              <a:lstStyle/>
              <a:p>
                <a:endParaRPr lang="en-US"/>
              </a:p>
            </p:txBody>
          </p:sp>
        </p:grpSp>
        <p:grpSp>
          <p:nvGrpSpPr>
            <p:cNvPr id="31" name="Google Shape;436;p12">
              <a:extLst>
                <a:ext uri="{FF2B5EF4-FFF2-40B4-BE49-F238E27FC236}">
                  <a16:creationId xmlns:a16="http://schemas.microsoft.com/office/drawing/2014/main" id="{B8D1ED79-AD73-CBF2-6A48-DAB810F38A4C}"/>
                </a:ext>
              </a:extLst>
            </p:cNvPr>
            <p:cNvGrpSpPr/>
            <p:nvPr/>
          </p:nvGrpSpPr>
          <p:grpSpPr>
            <a:xfrm rot="16200000">
              <a:off x="8266745" y="1047177"/>
              <a:ext cx="840116" cy="6705602"/>
              <a:chOff x="-8" y="-701606"/>
              <a:chExt cx="3304540" cy="30272966"/>
            </a:xfrm>
          </p:grpSpPr>
          <p:sp>
            <p:nvSpPr>
              <p:cNvPr id="54" name="Google Shape;437;p12">
                <a:extLst>
                  <a:ext uri="{FF2B5EF4-FFF2-40B4-BE49-F238E27FC236}">
                    <a16:creationId xmlns:a16="http://schemas.microsoft.com/office/drawing/2014/main" id="{2E57B347-10D3-C7A4-3883-CA9C45BE5EE6}"/>
                  </a:ext>
                </a:extLst>
              </p:cNvPr>
              <p:cNvSpPr/>
              <p:nvPr/>
            </p:nvSpPr>
            <p:spPr>
              <a:xfrm>
                <a:off x="127008" y="-701606"/>
                <a:ext cx="3051809" cy="30272963"/>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55" name="Google Shape;438;p12">
                <a:extLst>
                  <a:ext uri="{FF2B5EF4-FFF2-40B4-BE49-F238E27FC236}">
                    <a16:creationId xmlns:a16="http://schemas.microsoft.com/office/drawing/2014/main" id="{741DA065-94E6-02EB-5685-BB4B993ACF53}"/>
                  </a:ext>
                </a:extLst>
              </p:cNvPr>
              <p:cNvSpPr/>
              <p:nvPr/>
            </p:nvSpPr>
            <p:spPr>
              <a:xfrm>
                <a:off x="-8" y="-661389"/>
                <a:ext cx="3304540" cy="30232749"/>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tx2">
                  <a:lumMod val="60000"/>
                  <a:lumOff val="40000"/>
                </a:schemeClr>
              </a:solidFill>
              <a:ln>
                <a:noFill/>
              </a:ln>
            </p:spPr>
            <p:txBody>
              <a:bodyPr/>
              <a:lstStyle/>
              <a:p>
                <a:endParaRPr lang="en-US"/>
              </a:p>
            </p:txBody>
          </p:sp>
        </p:grpSp>
        <p:sp>
          <p:nvSpPr>
            <p:cNvPr id="32" name="Google Shape;440;p12">
              <a:extLst>
                <a:ext uri="{FF2B5EF4-FFF2-40B4-BE49-F238E27FC236}">
                  <a16:creationId xmlns:a16="http://schemas.microsoft.com/office/drawing/2014/main" id="{6E3DEECD-511F-0A5F-B143-F16E75965F7D}"/>
                </a:ext>
              </a:extLst>
            </p:cNvPr>
            <p:cNvSpPr txBox="1"/>
            <p:nvPr/>
          </p:nvSpPr>
          <p:spPr>
            <a:xfrm>
              <a:off x="4921172" y="1321004"/>
              <a:ext cx="6315692" cy="1023713"/>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ETA Estimation Using Machine Learning</a:t>
              </a:r>
              <a:endParaRPr lang="en-US" sz="2400" kern="100" dirty="0">
                <a:solidFill>
                  <a:schemeClr val="bg1"/>
                </a:solidFill>
                <a:effectLst/>
                <a:latin typeface="Aptos" panose="020B0004020202020204" pitchFamily="34" charset="0"/>
                <a:ea typeface="Aptos" panose="020B0004020202020204" pitchFamily="34" charset="0"/>
                <a:cs typeface="Arial Unicode MS"/>
              </a:endParaRPr>
            </a:p>
            <a:p>
              <a:pPr marL="0" marR="0" lvl="0" indent="0" algn="ctr" rtl="0">
                <a:lnSpc>
                  <a:spcPct val="140008"/>
                </a:lnSpc>
                <a:spcBef>
                  <a:spcPts val="0"/>
                </a:spcBef>
                <a:spcAft>
                  <a:spcPts val="0"/>
                </a:spcAft>
                <a:buNone/>
              </a:pPr>
              <a:endParaRPr sz="1700" dirty="0">
                <a:solidFill>
                  <a:schemeClr val="bg1"/>
                </a:solidFill>
              </a:endParaRPr>
            </a:p>
          </p:txBody>
        </p:sp>
        <p:sp>
          <p:nvSpPr>
            <p:cNvPr id="33" name="Google Shape;444;p12">
              <a:extLst>
                <a:ext uri="{FF2B5EF4-FFF2-40B4-BE49-F238E27FC236}">
                  <a16:creationId xmlns:a16="http://schemas.microsoft.com/office/drawing/2014/main" id="{B858535E-B96A-2D79-D41A-FECE8DECF0A9}"/>
                </a:ext>
              </a:extLst>
            </p:cNvPr>
            <p:cNvSpPr txBox="1"/>
            <p:nvPr/>
          </p:nvSpPr>
          <p:spPr>
            <a:xfrm>
              <a:off x="932014" y="2715572"/>
              <a:ext cx="2107823" cy="2467393"/>
            </a:xfrm>
            <a:prstGeom prst="rect">
              <a:avLst/>
            </a:prstGeom>
            <a:noFill/>
            <a:ln>
              <a:noFill/>
            </a:ln>
          </p:spPr>
          <p:txBody>
            <a:bodyPr spcFirstLastPara="1" wrap="square" lIns="0" tIns="0" rIns="0" bIns="0" anchor="t" anchorCtr="0">
              <a:spAutoFit/>
            </a:bodyPr>
            <a:lstStyle/>
            <a:p>
              <a:pPr>
                <a:lnSpc>
                  <a:spcPct val="107000"/>
                </a:lnSpc>
                <a:spcAft>
                  <a:spcPts val="800"/>
                </a:spcAft>
              </a:pPr>
              <a:r>
                <a:rPr lang="en-US" sz="1200" b="1" kern="100" dirty="0">
                  <a:effectLst/>
                  <a:latin typeface="Aptos" panose="020B0004020202020204" pitchFamily="34" charset="0"/>
                  <a:ea typeface="Aptos" panose="020B0004020202020204" pitchFamily="34" charset="0"/>
                  <a:cs typeface="Iskoola Pota" panose="020B0502040204020203" pitchFamily="34" charset="0"/>
                </a:rPr>
                <a:t>Develop an intelligent transportation tracking system that provides real-time vehicle tracking, estimated arrival times, and accessibility features to enhance user convenience and satisfaction.</a:t>
              </a:r>
            </a:p>
            <a:p>
              <a:pPr marL="0"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Arial Unicode MS"/>
              </a:endParaRPr>
            </a:p>
          </p:txBody>
        </p:sp>
        <p:sp>
          <p:nvSpPr>
            <p:cNvPr id="34" name="Google Shape;447;p12">
              <a:extLst>
                <a:ext uri="{FF2B5EF4-FFF2-40B4-BE49-F238E27FC236}">
                  <a16:creationId xmlns:a16="http://schemas.microsoft.com/office/drawing/2014/main" id="{EB9E7114-E318-4283-8A53-F111C802C336}"/>
                </a:ext>
              </a:extLst>
            </p:cNvPr>
            <p:cNvSpPr/>
            <p:nvPr/>
          </p:nvSpPr>
          <p:spPr>
            <a:xfrm>
              <a:off x="3845448" y="5255316"/>
              <a:ext cx="724784" cy="83559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8;p12">
              <a:extLst>
                <a:ext uri="{FF2B5EF4-FFF2-40B4-BE49-F238E27FC236}">
                  <a16:creationId xmlns:a16="http://schemas.microsoft.com/office/drawing/2014/main" id="{B9EFC3BE-D67F-30AE-6546-FFB7974FC0C0}"/>
                </a:ext>
              </a:extLst>
            </p:cNvPr>
            <p:cNvSpPr/>
            <p:nvPr/>
          </p:nvSpPr>
          <p:spPr>
            <a:xfrm>
              <a:off x="3988118" y="5406855"/>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49;p12">
              <a:extLst>
                <a:ext uri="{FF2B5EF4-FFF2-40B4-BE49-F238E27FC236}">
                  <a16:creationId xmlns:a16="http://schemas.microsoft.com/office/drawing/2014/main" id="{2C12E3EC-9668-4591-406C-5A69867D1659}"/>
                </a:ext>
              </a:extLst>
            </p:cNvPr>
            <p:cNvGrpSpPr/>
            <p:nvPr/>
          </p:nvGrpSpPr>
          <p:grpSpPr>
            <a:xfrm rot="16200000">
              <a:off x="7835528" y="2518096"/>
              <a:ext cx="840116" cy="6315692"/>
              <a:chOff x="0" y="0"/>
              <a:chExt cx="3304540" cy="28512680"/>
            </a:xfrm>
          </p:grpSpPr>
          <p:sp>
            <p:nvSpPr>
              <p:cNvPr id="52" name="Google Shape;450;p12">
                <a:extLst>
                  <a:ext uri="{FF2B5EF4-FFF2-40B4-BE49-F238E27FC236}">
                    <a16:creationId xmlns:a16="http://schemas.microsoft.com/office/drawing/2014/main" id="{32E340FF-8200-2A39-4451-4CE5AD48A852}"/>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53" name="Google Shape;451;p12">
                <a:extLst>
                  <a:ext uri="{FF2B5EF4-FFF2-40B4-BE49-F238E27FC236}">
                    <a16:creationId xmlns:a16="http://schemas.microsoft.com/office/drawing/2014/main" id="{582DFCD3-4B20-4330-AE5B-361BCB77FF07}"/>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chemeClr val="accent1">
                  <a:lumMod val="60000"/>
                  <a:lumOff val="40000"/>
                </a:schemeClr>
              </a:solidFill>
              <a:ln>
                <a:noFill/>
              </a:ln>
            </p:spPr>
            <p:txBody>
              <a:bodyPr/>
              <a:lstStyle/>
              <a:p>
                <a:endParaRPr lang="en-US"/>
              </a:p>
            </p:txBody>
          </p:sp>
        </p:grpSp>
        <p:sp>
          <p:nvSpPr>
            <p:cNvPr id="37" name="Google Shape;453;p12">
              <a:extLst>
                <a:ext uri="{FF2B5EF4-FFF2-40B4-BE49-F238E27FC236}">
                  <a16:creationId xmlns:a16="http://schemas.microsoft.com/office/drawing/2014/main" id="{997F1A04-02D1-BAFC-D2B2-95710577402E}"/>
                </a:ext>
              </a:extLst>
            </p:cNvPr>
            <p:cNvSpPr/>
            <p:nvPr/>
          </p:nvSpPr>
          <p:spPr>
            <a:xfrm>
              <a:off x="2979504" y="4765902"/>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456;p12">
              <a:extLst>
                <a:ext uri="{FF2B5EF4-FFF2-40B4-BE49-F238E27FC236}">
                  <a16:creationId xmlns:a16="http://schemas.microsoft.com/office/drawing/2014/main" id="{C8F0D76B-F15A-6CFA-1F2B-73264D97CB14}"/>
                </a:ext>
              </a:extLst>
            </p:cNvPr>
            <p:cNvCxnSpPr>
              <a:cxnSpLocks/>
            </p:cNvCxnSpPr>
            <p:nvPr/>
          </p:nvCxnSpPr>
          <p:spPr>
            <a:xfrm rot="10800000" flipH="1">
              <a:off x="3116428" y="1950831"/>
              <a:ext cx="821797" cy="571180"/>
            </a:xfrm>
            <a:prstGeom prst="straightConnector1">
              <a:avLst/>
            </a:prstGeom>
            <a:noFill/>
            <a:ln w="9525" cap="flat" cmpd="sng">
              <a:solidFill>
                <a:srgbClr val="17365D"/>
              </a:solidFill>
              <a:prstDash val="solid"/>
              <a:round/>
              <a:headEnd type="none" w="sm" len="sm"/>
              <a:tailEnd type="none" w="sm" len="sm"/>
            </a:ln>
          </p:spPr>
        </p:cxnSp>
        <p:cxnSp>
          <p:nvCxnSpPr>
            <p:cNvPr id="39" name="Google Shape;457;p12">
              <a:extLst>
                <a:ext uri="{FF2B5EF4-FFF2-40B4-BE49-F238E27FC236}">
                  <a16:creationId xmlns:a16="http://schemas.microsoft.com/office/drawing/2014/main" id="{0560738A-1CD1-30A1-8DF9-F47530C871CD}"/>
                </a:ext>
              </a:extLst>
            </p:cNvPr>
            <p:cNvCxnSpPr>
              <a:cxnSpLocks/>
            </p:cNvCxnSpPr>
            <p:nvPr/>
          </p:nvCxnSpPr>
          <p:spPr>
            <a:xfrm rot="10800000" flipH="1">
              <a:off x="3477152" y="2997411"/>
              <a:ext cx="972695" cy="219092"/>
            </a:xfrm>
            <a:prstGeom prst="straightConnector1">
              <a:avLst/>
            </a:prstGeom>
            <a:noFill/>
            <a:ln w="9525" cap="flat" cmpd="sng">
              <a:solidFill>
                <a:srgbClr val="97B853"/>
              </a:solidFill>
              <a:prstDash val="solid"/>
              <a:round/>
              <a:headEnd type="none" w="sm" len="sm"/>
              <a:tailEnd type="none" w="sm" len="sm"/>
            </a:ln>
          </p:spPr>
        </p:cxnSp>
        <p:cxnSp>
          <p:nvCxnSpPr>
            <p:cNvPr id="40" name="Google Shape;458;p12">
              <a:extLst>
                <a:ext uri="{FF2B5EF4-FFF2-40B4-BE49-F238E27FC236}">
                  <a16:creationId xmlns:a16="http://schemas.microsoft.com/office/drawing/2014/main" id="{7066B519-0CE8-2703-0C71-AC8C686F297C}"/>
                </a:ext>
              </a:extLst>
            </p:cNvPr>
            <p:cNvCxnSpPr>
              <a:cxnSpLocks/>
            </p:cNvCxnSpPr>
            <p:nvPr/>
          </p:nvCxnSpPr>
          <p:spPr>
            <a:xfrm>
              <a:off x="3446855" y="4112621"/>
              <a:ext cx="980709" cy="107051"/>
            </a:xfrm>
            <a:prstGeom prst="straightConnector1">
              <a:avLst/>
            </a:prstGeom>
            <a:noFill/>
            <a:ln w="9525" cap="flat" cmpd="sng">
              <a:solidFill>
                <a:srgbClr val="17365D"/>
              </a:solidFill>
              <a:prstDash val="solid"/>
              <a:round/>
              <a:headEnd type="none" w="sm" len="sm"/>
              <a:tailEnd type="none" w="sm" len="sm"/>
            </a:ln>
          </p:spPr>
        </p:cxnSp>
        <p:cxnSp>
          <p:nvCxnSpPr>
            <p:cNvPr id="41" name="Google Shape;459;p12">
              <a:extLst>
                <a:ext uri="{FF2B5EF4-FFF2-40B4-BE49-F238E27FC236}">
                  <a16:creationId xmlns:a16="http://schemas.microsoft.com/office/drawing/2014/main" id="{233B2A3C-719E-49B3-03EF-629B4475B780}"/>
                </a:ext>
              </a:extLst>
            </p:cNvPr>
            <p:cNvCxnSpPr>
              <a:cxnSpLocks/>
            </p:cNvCxnSpPr>
            <p:nvPr/>
          </p:nvCxnSpPr>
          <p:spPr>
            <a:xfrm>
              <a:off x="3158588" y="4926800"/>
              <a:ext cx="783997" cy="559733"/>
            </a:xfrm>
            <a:prstGeom prst="straightConnector1">
              <a:avLst/>
            </a:prstGeom>
            <a:noFill/>
            <a:ln w="9525" cap="flat" cmpd="sng">
              <a:solidFill>
                <a:srgbClr val="97B853"/>
              </a:solidFill>
              <a:prstDash val="solid"/>
              <a:round/>
              <a:headEnd type="none" w="sm" len="sm"/>
              <a:tailEnd type="none" w="sm" len="sm"/>
            </a:ln>
          </p:spPr>
        </p:cxnSp>
        <p:sp>
          <p:nvSpPr>
            <p:cNvPr id="42" name="Google Shape;440;p12">
              <a:extLst>
                <a:ext uri="{FF2B5EF4-FFF2-40B4-BE49-F238E27FC236}">
                  <a16:creationId xmlns:a16="http://schemas.microsoft.com/office/drawing/2014/main" id="{4C28A04D-69BD-408C-3839-A161A1B24543}"/>
                </a:ext>
              </a:extLst>
            </p:cNvPr>
            <p:cNvSpPr txBox="1"/>
            <p:nvPr/>
          </p:nvSpPr>
          <p:spPr>
            <a:xfrm>
              <a:off x="5528956" y="2472300"/>
              <a:ext cx="6315693" cy="1072106"/>
            </a:xfrm>
            <a:prstGeom prst="rect">
              <a:avLst/>
            </a:prstGeom>
            <a:noFill/>
            <a:ln>
              <a:noFill/>
            </a:ln>
          </p:spPr>
          <p:txBody>
            <a:bodyPr spcFirstLastPara="1" wrap="square" lIns="0" tIns="0" rIns="0" bIns="0" anchor="t" anchorCtr="0">
              <a:spAutoFit/>
            </a:bodyPr>
            <a:lstStyle/>
            <a:p>
              <a:pPr algn="ctr">
                <a:lnSpc>
                  <a:spcPct val="140008"/>
                </a:lnSpc>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User-Friendly Interface</a:t>
              </a:r>
              <a:endParaRPr lang="en-US" sz="24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3" name="Google Shape;440;p12">
              <a:extLst>
                <a:ext uri="{FF2B5EF4-FFF2-40B4-BE49-F238E27FC236}">
                  <a16:creationId xmlns:a16="http://schemas.microsoft.com/office/drawing/2014/main" id="{0B040F40-907F-8D02-F15F-927F09F67A8C}"/>
                </a:ext>
              </a:extLst>
            </p:cNvPr>
            <p:cNvSpPr txBox="1"/>
            <p:nvPr/>
          </p:nvSpPr>
          <p:spPr>
            <a:xfrm>
              <a:off x="5200241" y="4112620"/>
              <a:ext cx="6705601" cy="1049239"/>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3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Accessibility Features for visually impaired users</a:t>
              </a:r>
              <a:endParaRPr lang="en-US" sz="2300" kern="100" dirty="0">
                <a:solidFill>
                  <a:schemeClr val="bg1"/>
                </a:solidFill>
                <a:effectLst/>
                <a:latin typeface="Aptos" panose="020B0004020202020204" pitchFamily="34" charset="0"/>
                <a:ea typeface="Aptos" panose="020B0004020202020204" pitchFamily="34" charset="0"/>
                <a:cs typeface="Arial Unicode MS"/>
              </a:endParaRPr>
            </a:p>
            <a:p>
              <a:pPr algn="ctr">
                <a:lnSpc>
                  <a:spcPct val="140008"/>
                </a:lnSpc>
              </a:pPr>
              <a:endParaRPr lang="en-US" sz="18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p:txBody>
        </p:sp>
        <p:sp>
          <p:nvSpPr>
            <p:cNvPr id="44" name="Google Shape;440;p12">
              <a:extLst>
                <a:ext uri="{FF2B5EF4-FFF2-40B4-BE49-F238E27FC236}">
                  <a16:creationId xmlns:a16="http://schemas.microsoft.com/office/drawing/2014/main" id="{6D6321E4-9B96-D21F-42F4-0A9F4FDE60DD}"/>
                </a:ext>
              </a:extLst>
            </p:cNvPr>
            <p:cNvSpPr txBox="1"/>
            <p:nvPr/>
          </p:nvSpPr>
          <p:spPr>
            <a:xfrm>
              <a:off x="4853774" y="5451165"/>
              <a:ext cx="6450488" cy="589765"/>
            </a:xfrm>
            <a:prstGeom prst="rect">
              <a:avLst/>
            </a:prstGeom>
            <a:noFill/>
            <a:ln>
              <a:noFill/>
            </a:ln>
          </p:spPr>
          <p:txBody>
            <a:bodyPr spcFirstLastPara="1" wrap="square" lIns="0" tIns="0" rIns="0" bIns="0" anchor="t" anchorCtr="0">
              <a:spAutoFit/>
            </a:bodyPr>
            <a:lstStyle/>
            <a:p>
              <a:pPr algn="ctr">
                <a:lnSpc>
                  <a:spcPct val="107000"/>
                </a:lnSpc>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Chatbot Integration</a:t>
              </a:r>
            </a:p>
          </p:txBody>
        </p:sp>
        <p:grpSp>
          <p:nvGrpSpPr>
            <p:cNvPr id="45" name="Google Shape;426;p12">
              <a:extLst>
                <a:ext uri="{FF2B5EF4-FFF2-40B4-BE49-F238E27FC236}">
                  <a16:creationId xmlns:a16="http://schemas.microsoft.com/office/drawing/2014/main" id="{71AEDCD2-58D4-8C52-3753-381A409BD0C9}"/>
                </a:ext>
              </a:extLst>
            </p:cNvPr>
            <p:cNvGrpSpPr/>
            <p:nvPr/>
          </p:nvGrpSpPr>
          <p:grpSpPr>
            <a:xfrm rot="16200000">
              <a:off x="6550095" y="-2567378"/>
              <a:ext cx="840116" cy="6249409"/>
              <a:chOff x="-2" y="7"/>
              <a:chExt cx="3304540" cy="28213433"/>
            </a:xfrm>
          </p:grpSpPr>
          <p:sp>
            <p:nvSpPr>
              <p:cNvPr id="50" name="Google Shape;427;p12">
                <a:extLst>
                  <a:ext uri="{FF2B5EF4-FFF2-40B4-BE49-F238E27FC236}">
                    <a16:creationId xmlns:a16="http://schemas.microsoft.com/office/drawing/2014/main" id="{808C265E-130C-ABA3-550C-BC2823E3B141}"/>
                  </a:ext>
                </a:extLst>
              </p:cNvPr>
              <p:cNvSpPr/>
              <p:nvPr/>
            </p:nvSpPr>
            <p:spPr>
              <a:xfrm>
                <a:off x="64380" y="388914"/>
                <a:ext cx="3051809" cy="27824526"/>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dirty="0"/>
              </a:p>
            </p:txBody>
          </p:sp>
          <p:sp>
            <p:nvSpPr>
              <p:cNvPr id="51" name="Google Shape;428;p12">
                <a:extLst>
                  <a:ext uri="{FF2B5EF4-FFF2-40B4-BE49-F238E27FC236}">
                    <a16:creationId xmlns:a16="http://schemas.microsoft.com/office/drawing/2014/main" id="{276490C3-EFD1-AEB8-1761-2346B17836B1}"/>
                  </a:ext>
                </a:extLst>
              </p:cNvPr>
              <p:cNvSpPr/>
              <p:nvPr/>
            </p:nvSpPr>
            <p:spPr>
              <a:xfrm>
                <a:off x="-2" y="7"/>
                <a:ext cx="3304540" cy="28213431"/>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chemeClr val="tx2">
                  <a:lumMod val="40000"/>
                  <a:lumOff val="60000"/>
                </a:schemeClr>
              </a:solidFill>
              <a:ln>
                <a:noFill/>
              </a:ln>
            </p:spPr>
            <p:txBody>
              <a:bodyPr/>
              <a:lstStyle/>
              <a:p>
                <a:endParaRPr lang="en-US"/>
              </a:p>
            </p:txBody>
          </p:sp>
        </p:grpSp>
        <p:sp>
          <p:nvSpPr>
            <p:cNvPr id="46" name="Google Shape;440;p12">
              <a:extLst>
                <a:ext uri="{FF2B5EF4-FFF2-40B4-BE49-F238E27FC236}">
                  <a16:creationId xmlns:a16="http://schemas.microsoft.com/office/drawing/2014/main" id="{A78131BA-63BC-B449-6289-4AD91B4811D1}"/>
                </a:ext>
              </a:extLst>
            </p:cNvPr>
            <p:cNvSpPr txBox="1"/>
            <p:nvPr/>
          </p:nvSpPr>
          <p:spPr>
            <a:xfrm>
              <a:off x="4109175" y="221055"/>
              <a:ext cx="6923215" cy="1023713"/>
            </a:xfrm>
            <a:prstGeom prst="rect">
              <a:avLst/>
            </a:prstGeom>
            <a:noFill/>
            <a:ln>
              <a:noFill/>
            </a:ln>
          </p:spPr>
          <p:txBody>
            <a:bodyPr spcFirstLastPara="1" wrap="square" lIns="0" tIns="0" rIns="0" bIns="0" anchor="t" anchorCtr="0">
              <a:spAutoFit/>
            </a:bodyPr>
            <a:lstStyle/>
            <a:p>
              <a:pPr marR="0" lvl="0">
                <a:lnSpc>
                  <a:spcPct val="107000"/>
                </a:lnSpc>
                <a:spcBef>
                  <a:spcPts val="0"/>
                </a:spcBef>
                <a:spcAft>
                  <a:spcPts val="800"/>
                </a:spcAft>
              </a:pPr>
              <a:r>
                <a:rPr lang="en-US" sz="2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Real-Time Vehicle Tracking</a:t>
              </a:r>
            </a:p>
            <a:p>
              <a:pPr marL="0" marR="0" lvl="0" indent="0" algn="ctr" rtl="0">
                <a:lnSpc>
                  <a:spcPct val="140008"/>
                </a:lnSpc>
                <a:spcBef>
                  <a:spcPts val="0"/>
                </a:spcBef>
                <a:spcAft>
                  <a:spcPts val="0"/>
                </a:spcAft>
                <a:buNone/>
              </a:pPr>
              <a:endParaRPr sz="1700" dirty="0">
                <a:solidFill>
                  <a:schemeClr val="bg1"/>
                </a:solidFill>
              </a:endParaRPr>
            </a:p>
          </p:txBody>
        </p:sp>
        <p:sp>
          <p:nvSpPr>
            <p:cNvPr id="47" name="Google Shape;431;p12">
              <a:extLst>
                <a:ext uri="{FF2B5EF4-FFF2-40B4-BE49-F238E27FC236}">
                  <a16:creationId xmlns:a16="http://schemas.microsoft.com/office/drawing/2014/main" id="{C0799B22-8D77-29B2-2E60-A6885C14DBC3}"/>
                </a:ext>
              </a:extLst>
            </p:cNvPr>
            <p:cNvSpPr/>
            <p:nvPr/>
          </p:nvSpPr>
          <p:spPr>
            <a:xfrm>
              <a:off x="2831128" y="525791"/>
              <a:ext cx="439446" cy="50437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56;p12">
              <a:extLst>
                <a:ext uri="{FF2B5EF4-FFF2-40B4-BE49-F238E27FC236}">
                  <a16:creationId xmlns:a16="http://schemas.microsoft.com/office/drawing/2014/main" id="{1D58124C-0359-086F-9046-0BED009A6012}"/>
                </a:ext>
              </a:extLst>
            </p:cNvPr>
            <p:cNvCxnSpPr>
              <a:cxnSpLocks/>
            </p:cNvCxnSpPr>
            <p:nvPr/>
          </p:nvCxnSpPr>
          <p:spPr>
            <a:xfrm flipV="1">
              <a:off x="2404591" y="977386"/>
              <a:ext cx="420404" cy="736205"/>
            </a:xfrm>
            <a:prstGeom prst="straightConnector1">
              <a:avLst/>
            </a:prstGeom>
            <a:noFill/>
            <a:ln w="9525" cap="flat" cmpd="sng">
              <a:solidFill>
                <a:srgbClr val="17365D"/>
              </a:solidFill>
              <a:prstDash val="solid"/>
              <a:round/>
              <a:headEnd type="none" w="sm" len="sm"/>
              <a:tailEnd type="none" w="sm" len="sm"/>
            </a:ln>
          </p:spPr>
        </p:cxnSp>
        <p:sp>
          <p:nvSpPr>
            <p:cNvPr id="49" name="Google Shape;424;p12">
              <a:extLst>
                <a:ext uri="{FF2B5EF4-FFF2-40B4-BE49-F238E27FC236}">
                  <a16:creationId xmlns:a16="http://schemas.microsoft.com/office/drawing/2014/main" id="{2CCEA400-9BCE-E674-771E-D7A032C7B9C8}"/>
                </a:ext>
              </a:extLst>
            </p:cNvPr>
            <p:cNvSpPr/>
            <p:nvPr/>
          </p:nvSpPr>
          <p:spPr>
            <a:xfrm>
              <a:off x="2250232" y="1705214"/>
              <a:ext cx="235730" cy="27177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E6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a:extLst>
              <a:ext uri="{FF2B5EF4-FFF2-40B4-BE49-F238E27FC236}">
                <a16:creationId xmlns:a16="http://schemas.microsoft.com/office/drawing/2014/main" id="{9E7F6045-F7BA-F5BD-F24E-DA12A457E2E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20183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pic>
        <p:nvPicPr>
          <p:cNvPr id="13" name="Picture 12">
            <a:extLst>
              <a:ext uri="{FF2B5EF4-FFF2-40B4-BE49-F238E27FC236}">
                <a16:creationId xmlns:a16="http://schemas.microsoft.com/office/drawing/2014/main" id="{19F738D1-ADEB-096D-6A31-B5C39C18A4B2}"/>
              </a:ext>
            </a:extLst>
          </p:cNvPr>
          <p:cNvPicPr>
            <a:picLocks noChangeAspect="1"/>
          </p:cNvPicPr>
          <p:nvPr/>
        </p:nvPicPr>
        <p:blipFill>
          <a:blip r:embed="rId4"/>
          <a:stretch>
            <a:fillRect/>
          </a:stretch>
        </p:blipFill>
        <p:spPr>
          <a:xfrm>
            <a:off x="4495800" y="317017"/>
            <a:ext cx="10528705" cy="1530229"/>
          </a:xfrm>
          <a:prstGeom prst="rect">
            <a:avLst/>
          </a:prstGeom>
        </p:spPr>
      </p:pic>
      <p:pic>
        <p:nvPicPr>
          <p:cNvPr id="8" name="Picture 7" descr="A diagram of a diagram">
            <a:extLst>
              <a:ext uri="{FF2B5EF4-FFF2-40B4-BE49-F238E27FC236}">
                <a16:creationId xmlns:a16="http://schemas.microsoft.com/office/drawing/2014/main" id="{AFD4DE2E-B53A-4613-4375-5F8E9BE45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1219200"/>
            <a:ext cx="9555889" cy="4419599"/>
          </a:xfrm>
          <a:prstGeom prst="rect">
            <a:avLst/>
          </a:prstGeom>
          <a:ln>
            <a:solidFill>
              <a:schemeClr val="accent1"/>
            </a:solid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90F3E8CA-AE8D-58BC-3940-141CDD82169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145249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A29E1BE2-38AF-2DDE-6A1C-A8F9B8668C49}"/>
              </a:ext>
            </a:extLst>
          </p:cNvPr>
          <p:cNvSpPr txBox="1">
            <a:spLocks/>
          </p:cNvSpPr>
          <p:nvPr/>
        </p:nvSpPr>
        <p:spPr>
          <a:xfrm>
            <a:off x="1606880" y="3810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Technologies to be used</a:t>
            </a:r>
          </a:p>
        </p:txBody>
      </p:sp>
      <p:sp>
        <p:nvSpPr>
          <p:cNvPr id="22" name="Google Shape;479;p14">
            <a:extLst>
              <a:ext uri="{FF2B5EF4-FFF2-40B4-BE49-F238E27FC236}">
                <a16:creationId xmlns:a16="http://schemas.microsoft.com/office/drawing/2014/main" id="{B3FB82A8-B85F-25FB-1B88-6AE83128C814}"/>
              </a:ext>
            </a:extLst>
          </p:cNvPr>
          <p:cNvSpPr/>
          <p:nvPr/>
        </p:nvSpPr>
        <p:spPr>
          <a:xfrm>
            <a:off x="1627888" y="1602233"/>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23" name="Google Shape;480;p14">
            <a:extLst>
              <a:ext uri="{FF2B5EF4-FFF2-40B4-BE49-F238E27FC236}">
                <a16:creationId xmlns:a16="http://schemas.microsoft.com/office/drawing/2014/main" id="{9F438F4D-9EC0-AB59-4DF5-5771FC498A22}"/>
              </a:ext>
            </a:extLst>
          </p:cNvPr>
          <p:cNvSpPr/>
          <p:nvPr/>
        </p:nvSpPr>
        <p:spPr>
          <a:xfrm>
            <a:off x="8112829" y="1662820"/>
            <a:ext cx="2783771" cy="431805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24" name="Google Shape;481;p14">
            <a:extLst>
              <a:ext uri="{FF2B5EF4-FFF2-40B4-BE49-F238E27FC236}">
                <a16:creationId xmlns:a16="http://schemas.microsoft.com/office/drawing/2014/main" id="{0F373888-154B-8528-DD42-3D52B5BB5194}"/>
              </a:ext>
            </a:extLst>
          </p:cNvPr>
          <p:cNvSpPr/>
          <p:nvPr/>
        </p:nvSpPr>
        <p:spPr>
          <a:xfrm>
            <a:off x="4671924" y="1314035"/>
            <a:ext cx="3181097" cy="4934365"/>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28" name="Google Shape;485;p14">
            <a:extLst>
              <a:ext uri="{FF2B5EF4-FFF2-40B4-BE49-F238E27FC236}">
                <a16:creationId xmlns:a16="http://schemas.microsoft.com/office/drawing/2014/main" id="{788A9746-1586-31AF-A93F-123233ECF9CB}"/>
              </a:ext>
            </a:extLst>
          </p:cNvPr>
          <p:cNvSpPr/>
          <p:nvPr/>
        </p:nvSpPr>
        <p:spPr>
          <a:xfrm>
            <a:off x="7893069" y="1227241"/>
            <a:ext cx="662678" cy="6902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28" t="-5319" r="-2503" b="-8736"/>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29" name="Google Shape;486;p14">
            <a:extLst>
              <a:ext uri="{FF2B5EF4-FFF2-40B4-BE49-F238E27FC236}">
                <a16:creationId xmlns:a16="http://schemas.microsoft.com/office/drawing/2014/main" id="{D26B87AA-055A-65EB-925B-5924FEA3C3E7}"/>
              </a:ext>
            </a:extLst>
          </p:cNvPr>
          <p:cNvSpPr/>
          <p:nvPr/>
        </p:nvSpPr>
        <p:spPr>
          <a:xfrm>
            <a:off x="1284133" y="1117489"/>
            <a:ext cx="645494" cy="6723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33" name="Google Shape;490;p14">
            <a:extLst>
              <a:ext uri="{FF2B5EF4-FFF2-40B4-BE49-F238E27FC236}">
                <a16:creationId xmlns:a16="http://schemas.microsoft.com/office/drawing/2014/main" id="{3DFBC986-1461-7379-9FBA-0E3454D84270}"/>
              </a:ext>
            </a:extLst>
          </p:cNvPr>
          <p:cNvSpPr/>
          <p:nvPr/>
        </p:nvSpPr>
        <p:spPr>
          <a:xfrm>
            <a:off x="4513631" y="1151040"/>
            <a:ext cx="635643" cy="66212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mbria"/>
              <a:ea typeface="+mn-ea"/>
              <a:cs typeface="+mn-cs"/>
            </a:endParaRPr>
          </a:p>
        </p:txBody>
      </p:sp>
      <p:sp>
        <p:nvSpPr>
          <p:cNvPr id="38" name="TextBox 37">
            <a:extLst>
              <a:ext uri="{FF2B5EF4-FFF2-40B4-BE49-F238E27FC236}">
                <a16:creationId xmlns:a16="http://schemas.microsoft.com/office/drawing/2014/main" id="{0F52DD7F-9968-9926-DB01-E40C7FDAD376}"/>
              </a:ext>
            </a:extLst>
          </p:cNvPr>
          <p:cNvSpPr txBox="1"/>
          <p:nvPr/>
        </p:nvSpPr>
        <p:spPr>
          <a:xfrm>
            <a:off x="1618425" y="1929071"/>
            <a:ext cx="2836285" cy="4254113"/>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Technologies</a:t>
            </a: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p>
          <a:p>
            <a:pPr marL="7429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Python</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React native</a:t>
            </a:r>
          </a:p>
          <a:p>
            <a:pPr marL="742950" marR="0" lvl="0" indent="-285750" algn="l" defTabSz="4572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MongoDB</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Firebase</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Google maps API</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err="1">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Keras</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dirty="0" err="1">
                <a:solidFill>
                  <a:prstClr val="white"/>
                </a:solidFill>
                <a:latin typeface="Aptos" panose="020B0004020202020204" pitchFamily="34" charset="0"/>
                <a:ea typeface="Aptos" panose="020B0004020202020204" pitchFamily="34" charset="0"/>
                <a:cs typeface="Iskoola Pota" panose="020B0502040204020203" pitchFamily="34" charset="0"/>
              </a:rPr>
              <a:t>Tensoflow</a:t>
            </a:r>
            <a:endPar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err="1">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Numpy</a:t>
            </a:r>
            <a:endPar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pandas</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39" name="TextBox 38">
            <a:extLst>
              <a:ext uri="{FF2B5EF4-FFF2-40B4-BE49-F238E27FC236}">
                <a16:creationId xmlns:a16="http://schemas.microsoft.com/office/drawing/2014/main" id="{54BBF98B-B4F4-7A82-BEF8-3337645763C9}"/>
              </a:ext>
            </a:extLst>
          </p:cNvPr>
          <p:cNvSpPr txBox="1"/>
          <p:nvPr/>
        </p:nvSpPr>
        <p:spPr>
          <a:xfrm>
            <a:off x="7992568" y="2394155"/>
            <a:ext cx="2836285" cy="3752566"/>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Techniques</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Data preprocessing</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Feature engineering</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Model customization</a:t>
            </a:r>
          </a:p>
          <a:p>
            <a:pPr marL="742950" marR="0" lvl="0" indent="-28575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40" name="TextBox 39">
            <a:extLst>
              <a:ext uri="{FF2B5EF4-FFF2-40B4-BE49-F238E27FC236}">
                <a16:creationId xmlns:a16="http://schemas.microsoft.com/office/drawing/2014/main" id="{75885D47-5185-41E1-77A1-759EC8A35BC8}"/>
              </a:ext>
            </a:extLst>
          </p:cNvPr>
          <p:cNvSpPr txBox="1"/>
          <p:nvPr/>
        </p:nvSpPr>
        <p:spPr>
          <a:xfrm>
            <a:off x="4997116" y="1995073"/>
            <a:ext cx="2699084" cy="1772473"/>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Algorithms and      </a:t>
            </a: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Architecture</a:t>
            </a:r>
            <a:endParaRPr lang="en-US" b="1" kern="100" noProof="0" dirty="0">
              <a:solidFill>
                <a:prstClr val="white"/>
              </a:solidFill>
              <a:latin typeface="Aptos" panose="020B0004020202020204" pitchFamily="34" charset="0"/>
              <a:ea typeface="Aptos" panose="020B0004020202020204" pitchFamily="34" charset="0"/>
              <a:cs typeface="Iskoola Pota" panose="020B0502040204020203" pitchFamily="34" charset="0"/>
            </a:endParaRP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7429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Random</a:t>
            </a:r>
            <a:r>
              <a:rPr kumimoji="0" lang="en-US" sz="1800" b="0" i="0" u="none" strike="noStrike" kern="100" cap="none" spc="0" normalizeH="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forest</a:t>
            </a:r>
          </a:p>
          <a:p>
            <a:pPr marL="7429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kern="100" dirty="0">
                <a:solidFill>
                  <a:prstClr val="white"/>
                </a:solidFill>
                <a:latin typeface="Aptos" panose="020B0004020202020204" pitchFamily="34" charset="0"/>
                <a:ea typeface="Aptos" panose="020B0004020202020204" pitchFamily="34" charset="0"/>
                <a:cs typeface="Iskoola Pota" panose="020B0502040204020203" pitchFamily="34" charset="0"/>
              </a:rPr>
              <a:t>LSTM</a:t>
            </a:r>
            <a:endParaRPr kumimoji="0" lang="en-US" sz="18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4B27C351-920D-AEC1-AD0D-8D4CB7AA1E0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175958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24" grpId="0" animBg="1"/>
      <p:bldP spid="28" grpId="0" animBg="1"/>
      <p:bldP spid="29" grpId="0" animBg="1"/>
      <p:bldP spid="33" grpId="0" animBg="1"/>
      <p:bldP spid="38" grpId="0"/>
      <p:bldP spid="39" grpId="0"/>
      <p:bldP spid="40"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F15C2446-0171-B432-23B4-A10FE685EC4C}"/>
              </a:ext>
            </a:extLst>
          </p:cNvPr>
          <p:cNvSpPr txBox="1">
            <a:spLocks/>
          </p:cNvSpPr>
          <p:nvPr/>
        </p:nvSpPr>
        <p:spPr>
          <a:xfrm>
            <a:off x="1164021" y="685800"/>
            <a:ext cx="10363200" cy="136207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PROJECT REQUIREMENTS</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12" name="Rectangle: Rounded Corners 11">
            <a:extLst>
              <a:ext uri="{FF2B5EF4-FFF2-40B4-BE49-F238E27FC236}">
                <a16:creationId xmlns:a16="http://schemas.microsoft.com/office/drawing/2014/main" id="{8471FB4A-B8CA-DB06-79F1-A64CF269F6BF}"/>
              </a:ext>
            </a:extLst>
          </p:cNvPr>
          <p:cNvSpPr/>
          <p:nvPr/>
        </p:nvSpPr>
        <p:spPr>
          <a:xfrm>
            <a:off x="1094012" y="2468101"/>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4" name="Rectangle: Rounded Corners 13">
            <a:extLst>
              <a:ext uri="{FF2B5EF4-FFF2-40B4-BE49-F238E27FC236}">
                <a16:creationId xmlns:a16="http://schemas.microsoft.com/office/drawing/2014/main" id="{75D48B75-78A7-1487-4FD0-C9E942F606F8}"/>
              </a:ext>
            </a:extLst>
          </p:cNvPr>
          <p:cNvSpPr/>
          <p:nvPr/>
        </p:nvSpPr>
        <p:spPr>
          <a:xfrm>
            <a:off x="6629400" y="2468102"/>
            <a:ext cx="5001988" cy="2133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9" name="TextBox 18">
            <a:extLst>
              <a:ext uri="{FF2B5EF4-FFF2-40B4-BE49-F238E27FC236}">
                <a16:creationId xmlns:a16="http://schemas.microsoft.com/office/drawing/2014/main" id="{C88DAECB-AEBD-AD77-A090-066395DF7F5C}"/>
              </a:ext>
            </a:extLst>
          </p:cNvPr>
          <p:cNvSpPr txBox="1"/>
          <p:nvPr/>
        </p:nvSpPr>
        <p:spPr>
          <a:xfrm>
            <a:off x="1262463" y="2620502"/>
            <a:ext cx="4681137" cy="2332498"/>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6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Functional Requirements</a:t>
            </a:r>
            <a:endParaRPr kumimoji="0" lang="en-US" sz="16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200" b="1"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endParaRPr kumimoji="0" lang="en-US" sz="12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ETA Prediction</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Data Collection and Transmission</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User Interface</a:t>
            </a:r>
          </a:p>
          <a:p>
            <a:pPr marL="342900" marR="0" lvl="0" indent="-342900">
              <a:lnSpc>
                <a:spcPct val="107000"/>
              </a:lnSpc>
              <a:spcBef>
                <a:spcPts val="0"/>
              </a:spcBef>
              <a:spcAft>
                <a:spcPts val="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Voice and sound integration</a:t>
            </a:r>
          </a:p>
          <a:p>
            <a:pPr marL="342900" marR="0" lvl="0" indent="-342900">
              <a:lnSpc>
                <a:spcPct val="107000"/>
              </a:lnSpc>
              <a:spcBef>
                <a:spcPts val="0"/>
              </a:spcBef>
              <a:spcAft>
                <a:spcPts val="800"/>
              </a:spcAft>
              <a:buFont typeface="Symbol" panose="05050102010706020507" pitchFamily="18" charset="2"/>
              <a:buChar char=""/>
            </a:pPr>
            <a:r>
              <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rPr>
              <a:t>Firebase Integration</a:t>
            </a:r>
          </a:p>
          <a:p>
            <a:pPr marL="285750" marR="0" lvl="0" indent="-285750" algn="just"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4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Arial Unicode MS"/>
              </a:rPr>
              <a:t>.</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2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F1F93B4-E7EA-B83B-9516-CC07AF17C169}"/>
              </a:ext>
            </a:extLst>
          </p:cNvPr>
          <p:cNvSpPr txBox="1"/>
          <p:nvPr/>
        </p:nvSpPr>
        <p:spPr>
          <a:xfrm>
            <a:off x="6874268" y="2685694"/>
            <a:ext cx="4681137" cy="1762021"/>
          </a:xfrm>
          <a:prstGeom prst="rect">
            <a:avLst/>
          </a:prstGeom>
          <a:noFill/>
        </p:spPr>
        <p:txBody>
          <a:bodyPr wrap="square" rtlCol="0">
            <a:spAutoFit/>
          </a:bodyPr>
          <a:lstStyle/>
          <a:p>
            <a:pPr marL="457200" marR="0" lvl="0" indent="0" algn="l" defTabSz="457200" rtl="0" eaLnBrk="1" fontAlgn="auto" latinLnBrk="0" hangingPunct="1">
              <a:lnSpc>
                <a:spcPct val="107000"/>
              </a:lnSpc>
              <a:spcBef>
                <a:spcPts val="0"/>
              </a:spcBef>
              <a:spcAft>
                <a:spcPts val="0"/>
              </a:spcAft>
              <a:buClrTx/>
              <a:buSzTx/>
              <a:buFontTx/>
              <a:buNone/>
              <a:tabLst/>
              <a:defRPr/>
            </a:pPr>
            <a:r>
              <a:rPr kumimoji="0" lang="en-US" sz="1400" b="0" i="0" u="none" strike="noStrike" kern="100" cap="none" spc="0" normalizeH="0" baseline="0" noProof="0" dirty="0">
                <a:ln>
                  <a:noFill/>
                </a:ln>
                <a:solidFill>
                  <a:prstClr val="white"/>
                </a:solidFill>
                <a:effectLst/>
                <a:uLnTx/>
                <a:uFillTx/>
                <a:latin typeface="Aptos" panose="020B0004020202020204" pitchFamily="34" charset="0"/>
                <a:ea typeface="Aptos" panose="020B0004020202020204" pitchFamily="34" charset="0"/>
                <a:cs typeface="Iskoola Pota" panose="020B0502040204020203" pitchFamily="34" charset="0"/>
              </a:rPr>
              <a:t>               </a:t>
            </a:r>
            <a:r>
              <a:rPr kumimoji="0" lang="en-US" sz="1600" b="1" i="0" u="none" strike="noStrike" kern="100" cap="none" spc="0" normalizeH="0" baseline="0" noProof="0" dirty="0">
                <a:ln>
                  <a:noFill/>
                </a:ln>
                <a:solidFill>
                  <a:schemeClr val="bg1"/>
                </a:solidFill>
                <a:effectLst/>
                <a:uLnTx/>
                <a:uFillTx/>
                <a:latin typeface="Aptos" panose="020B0004020202020204" pitchFamily="34" charset="0"/>
                <a:ea typeface="Aptos" panose="020B0004020202020204" pitchFamily="34" charset="0"/>
                <a:cs typeface="Iskoola Pota" panose="020B0502040204020203" pitchFamily="34" charset="0"/>
              </a:rPr>
              <a:t>Non-Functional Requirements</a:t>
            </a:r>
            <a:endParaRPr kumimoji="0" lang="en-US" sz="1400" b="1" i="0" u="none" strike="noStrike" kern="100" cap="none" spc="0" normalizeH="0" baseline="0" noProof="0" dirty="0">
              <a:ln>
                <a:noFill/>
              </a:ln>
              <a:solidFill>
                <a:schemeClr val="bg1"/>
              </a:solidFill>
              <a:effectLst/>
              <a:uLnTx/>
              <a:uFillTx/>
              <a:latin typeface="Aptos" panose="020B0004020202020204" pitchFamily="34" charset="0"/>
              <a:ea typeface="Aptos" panose="020B0004020202020204" pitchFamily="34" charset="0"/>
              <a:cs typeface="Iskoola Pota" panose="020B0502040204020203" pitchFamily="34" charset="0"/>
            </a:endParaRPr>
          </a:p>
          <a:p>
            <a:pPr marL="457200" marR="0">
              <a:lnSpc>
                <a:spcPct val="107000"/>
              </a:lnSpc>
              <a:spcBef>
                <a:spcPts val="0"/>
              </a:spcBef>
              <a:spcAft>
                <a:spcPts val="0"/>
              </a:spcAft>
            </a:pPr>
            <a:r>
              <a:rPr kumimoji="0" lang="en-US" sz="14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Iskoola Pota" panose="020B0502040204020203" pitchFamily="34" charset="0"/>
              </a:rPr>
              <a:t> </a:t>
            </a:r>
            <a:endParaRPr lang="en-US" sz="1400" kern="100" dirty="0">
              <a:solidFill>
                <a:schemeClr val="bg1"/>
              </a:solidFill>
              <a:effectLst/>
              <a:latin typeface="Aptos" panose="020B0004020202020204" pitchFamily="34" charset="0"/>
              <a:ea typeface="Aptos" panose="020B0004020202020204" pitchFamily="34" charset="0"/>
              <a:cs typeface="Iskoola Pota" panose="020B0502040204020203" pitchFamily="34" charset="0"/>
            </a:endParaRPr>
          </a:p>
          <a:p>
            <a:pPr marL="285750" lvl="0" indent="-285750">
              <a:buFont typeface="Arial" panose="020B0604020202020204" pitchFamily="34" charset="0"/>
              <a:buChar char="•"/>
            </a:pPr>
            <a:r>
              <a:rPr lang="en-US" sz="1600" dirty="0">
                <a:solidFill>
                  <a:schemeClr val="bg1"/>
                </a:solidFill>
              </a:rPr>
              <a:t>Performance</a:t>
            </a:r>
          </a:p>
          <a:p>
            <a:pPr marL="285750" lvl="0" indent="-285750">
              <a:buFont typeface="Arial" panose="020B0604020202020204" pitchFamily="34" charset="0"/>
              <a:buChar char="•"/>
            </a:pPr>
            <a:r>
              <a:rPr lang="en-US" sz="1600" dirty="0">
                <a:solidFill>
                  <a:schemeClr val="bg1"/>
                </a:solidFill>
              </a:rPr>
              <a:t>Security</a:t>
            </a:r>
          </a:p>
          <a:p>
            <a:pPr marL="285750" lvl="0" indent="-285750">
              <a:buFont typeface="Arial" panose="020B0604020202020204" pitchFamily="34" charset="0"/>
              <a:buChar char="•"/>
            </a:pPr>
            <a:r>
              <a:rPr lang="en-US" sz="1600" dirty="0">
                <a:solidFill>
                  <a:schemeClr val="bg1"/>
                </a:solidFill>
              </a:rPr>
              <a:t>Compatibility</a:t>
            </a:r>
          </a:p>
          <a:p>
            <a:pPr marL="285750" lvl="0" indent="-285750">
              <a:buFont typeface="Arial" panose="020B0604020202020204" pitchFamily="34" charset="0"/>
              <a:buChar char="•"/>
            </a:pPr>
            <a:r>
              <a:rPr lang="en-US" sz="1600" dirty="0">
                <a:solidFill>
                  <a:schemeClr val="bg1"/>
                </a:solidFill>
              </a:rPr>
              <a:t>Adaptability</a:t>
            </a:r>
          </a:p>
          <a:p>
            <a:pPr marL="457200" marR="0" lvl="0" indent="0" algn="l" defTabSz="457200" rtl="0" eaLnBrk="1" fontAlgn="auto" latinLnBrk="0" hangingPunct="1">
              <a:lnSpc>
                <a:spcPct val="107000"/>
              </a:lnSpc>
              <a:spcBef>
                <a:spcPts val="0"/>
              </a:spcBef>
              <a:spcAft>
                <a:spcPts val="0"/>
              </a:spcAft>
              <a:buClrTx/>
              <a:buSzTx/>
              <a:buFontTx/>
              <a:buNone/>
              <a:tabLst/>
              <a:defRPr/>
            </a:pPr>
            <a:endParaRPr kumimoji="0" lang="en-US" sz="12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Iskoola Pota" panose="020B0502040204020203" pitchFamily="34" charset="0"/>
            </a:endParaRPr>
          </a:p>
        </p:txBody>
      </p:sp>
      <p:sp>
        <p:nvSpPr>
          <p:cNvPr id="6" name="Rectangle 5">
            <a:extLst>
              <a:ext uri="{FF2B5EF4-FFF2-40B4-BE49-F238E27FC236}">
                <a16:creationId xmlns:a16="http://schemas.microsoft.com/office/drawing/2014/main" id="{58675EF0-502A-6D00-2133-D7AF4E12F63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90415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4" grpId="0" animBg="1"/>
      <p:bldP spid="19"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3" name="Title 4">
            <a:extLst>
              <a:ext uri="{FF2B5EF4-FFF2-40B4-BE49-F238E27FC236}">
                <a16:creationId xmlns:a16="http://schemas.microsoft.com/office/drawing/2014/main" id="{9F037B9E-BA49-A5CD-D626-A9FDCB2B835D}"/>
              </a:ext>
            </a:extLst>
          </p:cNvPr>
          <p:cNvSpPr>
            <a:spLocks noGrp="1"/>
          </p:cNvSpPr>
          <p:nvPr>
            <p:ph type="title"/>
          </p:nvPr>
        </p:nvSpPr>
        <p:spPr>
          <a:xfrm>
            <a:off x="198617" y="297435"/>
            <a:ext cx="11684000" cy="868362"/>
          </a:xfrm>
        </p:spPr>
        <p:txBody>
          <a:bodyPr>
            <a:normAutofit fontScale="90000"/>
          </a:bodyPr>
          <a:lstStyle/>
          <a:p>
            <a:r>
              <a:rPr lang="en-US" b="1" dirty="0"/>
              <a:t>Gantt Chart</a:t>
            </a:r>
            <a:br>
              <a:rPr lang="en-US" dirty="0"/>
            </a:br>
            <a:endParaRPr lang="en-US" dirty="0"/>
          </a:p>
        </p:txBody>
      </p:sp>
      <p:graphicFrame>
        <p:nvGraphicFramePr>
          <p:cNvPr id="6" name="Table 5">
            <a:extLst>
              <a:ext uri="{FF2B5EF4-FFF2-40B4-BE49-F238E27FC236}">
                <a16:creationId xmlns:a16="http://schemas.microsoft.com/office/drawing/2014/main" id="{8D7A932C-D555-581D-36EE-4C9832780491}"/>
              </a:ext>
            </a:extLst>
          </p:cNvPr>
          <p:cNvGraphicFramePr>
            <a:graphicFrameLocks noGrp="1"/>
          </p:cNvGraphicFramePr>
          <p:nvPr>
            <p:extLst>
              <p:ext uri="{D42A27DB-BD31-4B8C-83A1-F6EECF244321}">
                <p14:modId xmlns:p14="http://schemas.microsoft.com/office/powerpoint/2010/main" val="2558754028"/>
              </p:ext>
            </p:extLst>
          </p:nvPr>
        </p:nvGraphicFramePr>
        <p:xfrm>
          <a:off x="838200" y="881745"/>
          <a:ext cx="10837519" cy="54610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668996680"/>
                    </a:ext>
                  </a:extLst>
                </a:gridCol>
                <a:gridCol w="625231">
                  <a:extLst>
                    <a:ext uri="{9D8B030D-6E8A-4147-A177-3AD203B41FA5}">
                      <a16:colId xmlns:a16="http://schemas.microsoft.com/office/drawing/2014/main" val="3753388136"/>
                    </a:ext>
                  </a:extLst>
                </a:gridCol>
                <a:gridCol w="625231">
                  <a:extLst>
                    <a:ext uri="{9D8B030D-6E8A-4147-A177-3AD203B41FA5}">
                      <a16:colId xmlns:a16="http://schemas.microsoft.com/office/drawing/2014/main" val="2272934253"/>
                    </a:ext>
                  </a:extLst>
                </a:gridCol>
                <a:gridCol w="625231">
                  <a:extLst>
                    <a:ext uri="{9D8B030D-6E8A-4147-A177-3AD203B41FA5}">
                      <a16:colId xmlns:a16="http://schemas.microsoft.com/office/drawing/2014/main" val="1330826971"/>
                    </a:ext>
                  </a:extLst>
                </a:gridCol>
                <a:gridCol w="625231">
                  <a:extLst>
                    <a:ext uri="{9D8B030D-6E8A-4147-A177-3AD203B41FA5}">
                      <a16:colId xmlns:a16="http://schemas.microsoft.com/office/drawing/2014/main" val="929274201"/>
                    </a:ext>
                  </a:extLst>
                </a:gridCol>
                <a:gridCol w="635191">
                  <a:extLst>
                    <a:ext uri="{9D8B030D-6E8A-4147-A177-3AD203B41FA5}">
                      <a16:colId xmlns:a16="http://schemas.microsoft.com/office/drawing/2014/main" val="3798778735"/>
                    </a:ext>
                  </a:extLst>
                </a:gridCol>
                <a:gridCol w="622618">
                  <a:extLst>
                    <a:ext uri="{9D8B030D-6E8A-4147-A177-3AD203B41FA5}">
                      <a16:colId xmlns:a16="http://schemas.microsoft.com/office/drawing/2014/main" val="3649415523"/>
                    </a:ext>
                  </a:extLst>
                </a:gridCol>
                <a:gridCol w="625231">
                  <a:extLst>
                    <a:ext uri="{9D8B030D-6E8A-4147-A177-3AD203B41FA5}">
                      <a16:colId xmlns:a16="http://schemas.microsoft.com/office/drawing/2014/main" val="3664640024"/>
                    </a:ext>
                  </a:extLst>
                </a:gridCol>
                <a:gridCol w="625231">
                  <a:extLst>
                    <a:ext uri="{9D8B030D-6E8A-4147-A177-3AD203B41FA5}">
                      <a16:colId xmlns:a16="http://schemas.microsoft.com/office/drawing/2014/main" val="2639264673"/>
                    </a:ext>
                  </a:extLst>
                </a:gridCol>
                <a:gridCol w="625231">
                  <a:extLst>
                    <a:ext uri="{9D8B030D-6E8A-4147-A177-3AD203B41FA5}">
                      <a16:colId xmlns:a16="http://schemas.microsoft.com/office/drawing/2014/main" val="1165486420"/>
                    </a:ext>
                  </a:extLst>
                </a:gridCol>
                <a:gridCol w="625231">
                  <a:extLst>
                    <a:ext uri="{9D8B030D-6E8A-4147-A177-3AD203B41FA5}">
                      <a16:colId xmlns:a16="http://schemas.microsoft.com/office/drawing/2014/main" val="3236486756"/>
                    </a:ext>
                  </a:extLst>
                </a:gridCol>
                <a:gridCol w="625231">
                  <a:extLst>
                    <a:ext uri="{9D8B030D-6E8A-4147-A177-3AD203B41FA5}">
                      <a16:colId xmlns:a16="http://schemas.microsoft.com/office/drawing/2014/main" val="4271827394"/>
                    </a:ext>
                  </a:extLst>
                </a:gridCol>
                <a:gridCol w="625231">
                  <a:extLst>
                    <a:ext uri="{9D8B030D-6E8A-4147-A177-3AD203B41FA5}">
                      <a16:colId xmlns:a16="http://schemas.microsoft.com/office/drawing/2014/main" val="2313799541"/>
                    </a:ext>
                  </a:extLst>
                </a:gridCol>
              </a:tblGrid>
              <a:tr h="370840">
                <a:tc>
                  <a:txBody>
                    <a:bodyPr/>
                    <a:lstStyle/>
                    <a:p>
                      <a:r>
                        <a:rPr lang="en-US" dirty="0"/>
                        <a:t>Milestone</a:t>
                      </a:r>
                    </a:p>
                  </a:txBody>
                  <a:tcPr/>
                </a:tc>
                <a:tc>
                  <a:txBody>
                    <a:bodyPr/>
                    <a:lstStyle/>
                    <a:p>
                      <a:r>
                        <a:rPr lang="en-US" dirty="0"/>
                        <a:t>Jul</a:t>
                      </a:r>
                    </a:p>
                  </a:txBody>
                  <a:tcPr/>
                </a:tc>
                <a:tc>
                  <a:txBody>
                    <a:bodyPr/>
                    <a:lstStyle/>
                    <a:p>
                      <a:r>
                        <a:rPr lang="en-US" dirty="0"/>
                        <a:t>Aug</a:t>
                      </a:r>
                    </a:p>
                  </a:txBody>
                  <a:tcPr/>
                </a:tc>
                <a:tc>
                  <a:txBody>
                    <a:bodyPr/>
                    <a:lstStyle/>
                    <a:p>
                      <a:r>
                        <a:rPr lang="en-US" dirty="0"/>
                        <a:t>Sep</a:t>
                      </a:r>
                    </a:p>
                  </a:txBody>
                  <a:tcPr/>
                </a:tc>
                <a:tc>
                  <a:txBody>
                    <a:bodyPr/>
                    <a:lstStyle/>
                    <a:p>
                      <a:r>
                        <a:rPr lang="en-US" dirty="0"/>
                        <a:t>Oct</a:t>
                      </a:r>
                    </a:p>
                  </a:txBody>
                  <a:tcPr/>
                </a:tc>
                <a:tc>
                  <a:txBody>
                    <a:bodyPr/>
                    <a:lstStyle/>
                    <a:p>
                      <a:r>
                        <a:rPr lang="en-US" dirty="0"/>
                        <a:t>Nov</a:t>
                      </a:r>
                    </a:p>
                  </a:txBody>
                  <a:tcPr/>
                </a:tc>
                <a:tc>
                  <a:txBody>
                    <a:bodyPr/>
                    <a:lstStyle/>
                    <a:p>
                      <a:r>
                        <a:rPr lang="en-US" dirty="0"/>
                        <a:t>Dec</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Apr</a:t>
                      </a:r>
                    </a:p>
                  </a:txBody>
                  <a:tcPr/>
                </a:tc>
                <a:tc>
                  <a:txBody>
                    <a:bodyPr/>
                    <a:lstStyle/>
                    <a:p>
                      <a:r>
                        <a:rPr lang="en-US" dirty="0"/>
                        <a:t>May</a:t>
                      </a:r>
                    </a:p>
                  </a:txBody>
                  <a:tcPr/>
                </a:tc>
                <a:tc>
                  <a:txBody>
                    <a:bodyPr/>
                    <a:lstStyle/>
                    <a:p>
                      <a:r>
                        <a:rPr lang="en-US" dirty="0"/>
                        <a:t>Jun</a:t>
                      </a:r>
                    </a:p>
                  </a:txBody>
                  <a:tcPr/>
                </a:tc>
                <a:extLst>
                  <a:ext uri="{0D108BD9-81ED-4DB2-BD59-A6C34878D82A}">
                    <a16:rowId xmlns:a16="http://schemas.microsoft.com/office/drawing/2014/main" val="117093451"/>
                  </a:ext>
                </a:extLst>
              </a:tr>
              <a:tr h="370840">
                <a:tc>
                  <a:txBody>
                    <a:bodyPr/>
                    <a:lstStyle/>
                    <a:p>
                      <a:r>
                        <a:rPr lang="en-US" dirty="0"/>
                        <a:t>Research about topic and tasks</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56382445"/>
                  </a:ext>
                </a:extLst>
              </a:tr>
              <a:tr h="370840">
                <a:tc>
                  <a:txBody>
                    <a:bodyPr/>
                    <a:lstStyle/>
                    <a:p>
                      <a:r>
                        <a:rPr lang="en-US" dirty="0"/>
                        <a:t>Group discussion</a:t>
                      </a:r>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00081862"/>
                  </a:ext>
                </a:extLst>
              </a:tr>
              <a:tr h="370840">
                <a:tc>
                  <a:txBody>
                    <a:bodyPr/>
                    <a:lstStyle/>
                    <a:p>
                      <a:r>
                        <a:rPr lang="en-US" dirty="0"/>
                        <a:t>Technology analysis</a:t>
                      </a:r>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95192754"/>
                  </a:ext>
                </a:extLst>
              </a:tr>
              <a:tr h="370840">
                <a:tc>
                  <a:txBody>
                    <a:bodyPr/>
                    <a:lstStyle/>
                    <a:p>
                      <a:r>
                        <a:rPr lang="en-US" dirty="0"/>
                        <a:t>Resource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54790826"/>
                  </a:ext>
                </a:extLst>
              </a:tr>
              <a:tr h="370840">
                <a:tc>
                  <a:txBody>
                    <a:bodyPr/>
                    <a:lstStyle/>
                    <a:p>
                      <a:r>
                        <a:rPr lang="en-US" dirty="0"/>
                        <a:t>Topic Assessment Evaluation</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34423250"/>
                  </a:ext>
                </a:extLst>
              </a:tr>
              <a:tr h="370840">
                <a:tc>
                  <a:txBody>
                    <a:bodyPr/>
                    <a:lstStyle/>
                    <a:p>
                      <a:r>
                        <a:rPr lang="en-US" dirty="0"/>
                        <a:t>Hardware design and implement the code</a:t>
                      </a:r>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25997368"/>
                  </a:ext>
                </a:extLst>
              </a:tr>
              <a:tr h="370840">
                <a:tc>
                  <a:txBody>
                    <a:bodyPr/>
                    <a:lstStyle/>
                    <a:p>
                      <a:r>
                        <a:rPr lang="en-US" dirty="0"/>
                        <a:t>Project implementation phase 1</a:t>
                      </a:r>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73392887"/>
                  </a:ext>
                </a:extLst>
              </a:tr>
              <a:tr h="370840">
                <a:tc>
                  <a:txBody>
                    <a:bodyPr/>
                    <a:lstStyle/>
                    <a:p>
                      <a:r>
                        <a:rPr lang="en-US" dirty="0"/>
                        <a:t>Integration testing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2218673"/>
                  </a:ext>
                </a:extLst>
              </a:tr>
              <a:tr h="370840">
                <a:tc>
                  <a:txBody>
                    <a:bodyPr/>
                    <a:lstStyle/>
                    <a:p>
                      <a:r>
                        <a:rPr lang="en-US" dirty="0"/>
                        <a:t>Progress Presentation 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9747681"/>
                  </a:ext>
                </a:extLst>
              </a:tr>
              <a:tr h="370840">
                <a:tc>
                  <a:txBody>
                    <a:bodyPr/>
                    <a:lstStyle/>
                    <a:p>
                      <a:r>
                        <a:rPr lang="en-US" dirty="0"/>
                        <a:t>Project implementation phase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606897"/>
                  </a:ext>
                </a:extLst>
              </a:tr>
              <a:tr h="370840">
                <a:tc>
                  <a:txBody>
                    <a:bodyPr/>
                    <a:lstStyle/>
                    <a:p>
                      <a:r>
                        <a:rPr lang="en-US" dirty="0"/>
                        <a:t>Progress presentation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16382664"/>
                  </a:ext>
                </a:extLst>
              </a:tr>
              <a:tr h="370840">
                <a:tc>
                  <a:txBody>
                    <a:bodyPr/>
                    <a:lstStyle/>
                    <a:p>
                      <a:r>
                        <a:rPr lang="en-US" dirty="0"/>
                        <a:t>Testing and evaluation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023032443"/>
                  </a:ext>
                </a:extLst>
              </a:tr>
              <a:tr h="370840">
                <a:tc>
                  <a:txBody>
                    <a:bodyPr/>
                    <a:lstStyle/>
                    <a:p>
                      <a:r>
                        <a:rPr lang="en-US" dirty="0"/>
                        <a:t>Final report and conclusion</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1"/>
                    </a:solidFill>
                  </a:tcPr>
                </a:tc>
                <a:extLst>
                  <a:ext uri="{0D108BD9-81ED-4DB2-BD59-A6C34878D82A}">
                    <a16:rowId xmlns:a16="http://schemas.microsoft.com/office/drawing/2014/main" val="1385774031"/>
                  </a:ext>
                </a:extLst>
              </a:tr>
            </a:tbl>
          </a:graphicData>
        </a:graphic>
      </p:graphicFrame>
      <p:sp>
        <p:nvSpPr>
          <p:cNvPr id="7" name="Rectangle 6">
            <a:extLst>
              <a:ext uri="{FF2B5EF4-FFF2-40B4-BE49-F238E27FC236}">
                <a16:creationId xmlns:a16="http://schemas.microsoft.com/office/drawing/2014/main" id="{5829E274-598F-56BF-4B95-FACE9239B5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Tree>
    <p:extLst>
      <p:ext uri="{BB962C8B-B14F-4D97-AF65-F5344CB8AC3E}">
        <p14:creationId xmlns:p14="http://schemas.microsoft.com/office/powerpoint/2010/main" val="258616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0" normalizeH="0" baseline="0" noProof="0" dirty="0">
                <a:ln>
                  <a:noFill/>
                </a:ln>
                <a:solidFill>
                  <a:prstClr val="black"/>
                </a:solidFill>
                <a:effectLst/>
                <a:uLnTx/>
                <a:uFillTx/>
                <a:latin typeface="Adobe Devanagari" pitchFamily="18" charset="0"/>
                <a:ea typeface="+mj-ea"/>
              </a:rPr>
              <a:t>Work Breakdown Structure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all" spc="0" normalizeH="0" baseline="0" noProof="0" dirty="0">
              <a:ln>
                <a:noFill/>
              </a:ln>
              <a:solidFill>
                <a:prstClr val="black"/>
              </a:solidFill>
              <a:effectLst/>
              <a:uLnTx/>
              <a:uFillTx/>
              <a:latin typeface="Adobe Devanagari" pitchFamily="18" charset="0"/>
              <a:ea typeface="+mj-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Rectangle 2">
            <a:extLst>
              <a:ext uri="{FF2B5EF4-FFF2-40B4-BE49-F238E27FC236}">
                <a16:creationId xmlns:a16="http://schemas.microsoft.com/office/drawing/2014/main" id="{8349BE9B-0977-F90E-B072-61640B78EDB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pic>
        <p:nvPicPr>
          <p:cNvPr id="4" name="Picture 3" descr="A diagram of a company&#10;&#10;Description automatically generated">
            <a:extLst>
              <a:ext uri="{FF2B5EF4-FFF2-40B4-BE49-F238E27FC236}">
                <a16:creationId xmlns:a16="http://schemas.microsoft.com/office/drawing/2014/main" id="{0CF62957-A8D6-D30E-F05C-5B4D07296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94" y="1371600"/>
            <a:ext cx="10952411" cy="4481512"/>
          </a:xfrm>
          <a:prstGeom prst="rect">
            <a:avLst/>
          </a:prstGeom>
        </p:spPr>
      </p:pic>
    </p:spTree>
    <p:extLst>
      <p:ext uri="{BB962C8B-B14F-4D97-AF65-F5344CB8AC3E}">
        <p14:creationId xmlns:p14="http://schemas.microsoft.com/office/powerpoint/2010/main" val="2155525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68BBA68-A5A0-4DFB-CF46-F65B5377FFC0}"/>
              </a:ext>
            </a:extLst>
          </p:cNvPr>
          <p:cNvSpPr txBox="1">
            <a:spLocks/>
          </p:cNvSpPr>
          <p:nvPr/>
        </p:nvSpPr>
        <p:spPr>
          <a:xfrm>
            <a:off x="3276600" y="866194"/>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Research Objectives</a:t>
            </a:r>
          </a:p>
        </p:txBody>
      </p:sp>
      <p:pic>
        <p:nvPicPr>
          <p:cNvPr id="4" name="Picture 3" descr="A red and blue dart board with darts hitting the center&#10;&#10;Description automatically generated">
            <a:extLst>
              <a:ext uri="{FF2B5EF4-FFF2-40B4-BE49-F238E27FC236}">
                <a16:creationId xmlns:a16="http://schemas.microsoft.com/office/drawing/2014/main" id="{9070F2A5-A243-8B43-BB06-572D6FA614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6827037"/>
            <a:ext cx="3200400" cy="3200400"/>
          </a:xfrm>
          <a:prstGeom prst="rect">
            <a:avLst/>
          </a:prstGeom>
        </p:spPr>
      </p:pic>
      <p:sp>
        <p:nvSpPr>
          <p:cNvPr id="2" name="Freeform 9">
            <a:extLst>
              <a:ext uri="{FF2B5EF4-FFF2-40B4-BE49-F238E27FC236}">
                <a16:creationId xmlns:a16="http://schemas.microsoft.com/office/drawing/2014/main" id="{F90B5A1C-2E8B-92DE-FEFF-B95532F00087}"/>
              </a:ext>
            </a:extLst>
          </p:cNvPr>
          <p:cNvSpPr/>
          <p:nvPr/>
        </p:nvSpPr>
        <p:spPr>
          <a:xfrm>
            <a:off x="-685800" y="-15789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C1C3DD3F-3C7D-82B7-BEA5-17BFDE85DF00}"/>
              </a:ext>
            </a:extLst>
          </p:cNvPr>
          <p:cNvSpPr/>
          <p:nvPr/>
        </p:nvSpPr>
        <p:spPr>
          <a:xfrm>
            <a:off x="10820400" y="6001124"/>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Content Placeholder 5">
            <a:extLst>
              <a:ext uri="{FF2B5EF4-FFF2-40B4-BE49-F238E27FC236}">
                <a16:creationId xmlns:a16="http://schemas.microsoft.com/office/drawing/2014/main" id="{6C943A24-4675-1B77-1ACA-78B30F5308FC}"/>
              </a:ext>
            </a:extLst>
          </p:cNvPr>
          <p:cNvSpPr>
            <a:spLocks noGrp="1"/>
          </p:cNvSpPr>
          <p:nvPr>
            <p:ph idx="1"/>
          </p:nvPr>
        </p:nvSpPr>
        <p:spPr>
          <a:xfrm>
            <a:off x="810208" y="2747962"/>
            <a:ext cx="11353800" cy="1362075"/>
          </a:xfrm>
        </p:spPr>
        <p:txBody>
          <a:bodyPr>
            <a:normAutofit/>
          </a:bodyPr>
          <a:lstStyle/>
          <a:p>
            <a:r>
              <a:rPr lang="en-US" dirty="0"/>
              <a:t>Main objective - Ensuring passengers reach their destination comfortably and avoid missing buses.</a:t>
            </a:r>
          </a:p>
        </p:txBody>
      </p:sp>
    </p:spTree>
    <p:extLst>
      <p:ext uri="{BB962C8B-B14F-4D97-AF65-F5344CB8AC3E}">
        <p14:creationId xmlns:p14="http://schemas.microsoft.com/office/powerpoint/2010/main" val="207717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path" presetSubtype="0" accel="50000" decel="50000" fill="hold" nodeType="withEffect">
                                  <p:stCondLst>
                                    <p:cond delay="500"/>
                                  </p:stCondLst>
                                  <p:childTnLst>
                                    <p:animMotion origin="layout" path="M -0.01875 0.17778 L 0.425 -0.48426 " pathEditMode="relative" rAng="0" ptsTypes="AA">
                                      <p:cBhvr>
                                        <p:cTn id="16" dur="2000" fill="hold"/>
                                        <p:tgtEl>
                                          <p:spTgt spid="4"/>
                                        </p:tgtEl>
                                        <p:attrNameLst>
                                          <p:attrName>ppt_x</p:attrName>
                                          <p:attrName>ppt_y</p:attrName>
                                        </p:attrNameLst>
                                      </p:cBhvr>
                                      <p:rCtr x="22187" y="-3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mbria"/>
              <a:ea typeface="+mn-ea"/>
              <a:cs typeface="+mn-cs"/>
            </a:endParaRPr>
          </a:p>
        </p:txBody>
      </p:sp>
      <p:sp>
        <p:nvSpPr>
          <p:cNvPr id="8" name="Title 4">
            <a:extLst>
              <a:ext uri="{FF2B5EF4-FFF2-40B4-BE49-F238E27FC236}">
                <a16:creationId xmlns:a16="http://schemas.microsoft.com/office/drawing/2014/main" id="{3E54850F-9BEA-C7DC-9FAD-605A47EF3941}"/>
              </a:ext>
            </a:extLst>
          </p:cNvPr>
          <p:cNvSpPr txBox="1">
            <a:spLocks/>
          </p:cNvSpPr>
          <p:nvPr/>
        </p:nvSpPr>
        <p:spPr>
          <a:xfrm>
            <a:off x="2632435" y="200707"/>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3" name="Title 4">
            <a:extLst>
              <a:ext uri="{FF2B5EF4-FFF2-40B4-BE49-F238E27FC236}">
                <a16:creationId xmlns:a16="http://schemas.microsoft.com/office/drawing/2014/main" id="{A4C1966E-1F87-A31D-84C3-5A2CB811A343}"/>
              </a:ext>
            </a:extLst>
          </p:cNvPr>
          <p:cNvSpPr txBox="1">
            <a:spLocks/>
          </p:cNvSpPr>
          <p:nvPr/>
        </p:nvSpPr>
        <p:spPr>
          <a:xfrm>
            <a:off x="4800600" y="374362"/>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300" b="1" i="0" u="none" strike="noStrike" kern="1200" cap="all" spc="0" normalizeH="0" baseline="0" noProof="0" dirty="0">
                <a:ln>
                  <a:noFill/>
                </a:ln>
                <a:solidFill>
                  <a:prstClr val="black"/>
                </a:solidFill>
                <a:effectLst/>
                <a:uLnTx/>
                <a:uFillTx/>
                <a:latin typeface="Adobe Devanagari" pitchFamily="18" charset="0"/>
                <a:ea typeface="+mj-ea"/>
              </a:rPr>
              <a:t>References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3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Rectangle 5">
            <a:extLst>
              <a:ext uri="{FF2B5EF4-FFF2-40B4-BE49-F238E27FC236}">
                <a16:creationId xmlns:a16="http://schemas.microsoft.com/office/drawing/2014/main" id="{3F4EF786-1AD8-4698-0680-0B36C01D6F9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a:t>
            </a:r>
            <a:r>
              <a:rPr lang="en-US" b="1" dirty="0">
                <a:solidFill>
                  <a:prstClr val="black"/>
                </a:solidFill>
                <a:latin typeface="Cambria"/>
              </a:rPr>
              <a:t>202490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b="1" dirty="0" err="1">
                <a:solidFill>
                  <a:prstClr val="black"/>
                </a:solidFill>
                <a:latin typeface="Cambria"/>
              </a:rPr>
              <a:t>Kalhara</a:t>
            </a:r>
            <a:r>
              <a:rPr lang="en-US" b="1" dirty="0">
                <a:solidFill>
                  <a:prstClr val="black"/>
                </a:solidFill>
                <a:latin typeface="Cambria"/>
              </a:rPr>
              <a:t> N.V.</a:t>
            </a:r>
            <a:r>
              <a:rPr kumimoji="0" lang="pl-PL"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srgbClr val="262626"/>
                </a:solidFill>
                <a:effectLst/>
                <a:uLnTx/>
                <a:uFillTx/>
                <a:latin typeface="Cambria" panose="02040503050406030204" pitchFamily="18" charset="0"/>
                <a:ea typeface="+mn-ea"/>
                <a:cs typeface="+mn-cs"/>
              </a:rPr>
              <a:t>24-25J-237</a:t>
            </a: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7" name="TextBox 6">
            <a:extLst>
              <a:ext uri="{FF2B5EF4-FFF2-40B4-BE49-F238E27FC236}">
                <a16:creationId xmlns:a16="http://schemas.microsoft.com/office/drawing/2014/main" id="{8B148BE4-B6D4-215C-5690-2F435BF7736F}"/>
              </a:ext>
            </a:extLst>
          </p:cNvPr>
          <p:cNvSpPr txBox="1"/>
          <p:nvPr/>
        </p:nvSpPr>
        <p:spPr>
          <a:xfrm>
            <a:off x="464270" y="1295400"/>
            <a:ext cx="11353800" cy="5142433"/>
          </a:xfrm>
          <a:prstGeom prst="rect">
            <a:avLst/>
          </a:prstGeom>
          <a:noFill/>
        </p:spPr>
        <p:txBody>
          <a:bodyPr wrap="square" rtlCol="0">
            <a:spAutoFit/>
          </a:bodyPr>
          <a:lstStyle/>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[1]</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H. D.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Weligamage</a:t>
            </a:r>
            <a:r>
              <a:rPr lang="en-US" sz="1200" kern="100" dirty="0">
                <a:effectLst/>
                <a:latin typeface="Aptos" panose="020B0004020202020204" pitchFamily="34" charset="0"/>
                <a:ea typeface="Aptos" panose="020B0004020202020204" pitchFamily="34" charset="0"/>
                <a:cs typeface="Iskoola Pota" panose="020B0502040204020203" pitchFamily="34" charset="0"/>
              </a:rPr>
              <a:t>, S. M.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Wijesekara</a:t>
            </a:r>
            <a:r>
              <a:rPr lang="en-US" sz="1200" kern="100" dirty="0">
                <a:effectLst/>
                <a:latin typeface="Aptos" panose="020B0004020202020204" pitchFamily="34" charset="0"/>
                <a:ea typeface="Aptos" panose="020B0004020202020204" pitchFamily="34" charset="0"/>
                <a:cs typeface="Iskoola Pota" panose="020B0502040204020203" pitchFamily="34" charset="0"/>
              </a:rPr>
              <a:t>, M. D.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Chathwara</a:t>
            </a:r>
            <a:r>
              <a:rPr lang="en-US" sz="1200" kern="100" dirty="0">
                <a:effectLst/>
                <a:latin typeface="Aptos" panose="020B0004020202020204" pitchFamily="34" charset="0"/>
                <a:ea typeface="Aptos" panose="020B0004020202020204" pitchFamily="34" charset="0"/>
                <a:cs typeface="Iskoola Pota" panose="020B0502040204020203" pitchFamily="34" charset="0"/>
              </a:rPr>
              <a:t>, H. G. Isuru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Kavinda</a:t>
            </a:r>
            <a:r>
              <a:rPr lang="en-US" sz="1200" kern="100" dirty="0">
                <a:effectLst/>
                <a:latin typeface="Aptos" panose="020B0004020202020204" pitchFamily="34" charset="0"/>
                <a:ea typeface="Aptos" panose="020B0004020202020204" pitchFamily="34" charset="0"/>
                <a:cs typeface="Iskoola Pota" panose="020B0502040204020203" pitchFamily="34" charset="0"/>
              </a:rPr>
              <a:t>, N.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Amarasena</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N. Gamage, "An Approach of Enhancing the Quality of Public Transportation Service in Sri Lanka using IoT," 2022 IEEE 13th Annual Information Technology, Electronics and Mobile Communication Conference (IEMCON), Vancouver, BC, Canada, 2022, pp. 0311-0316,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10.1109/IEMCON56893.2022.9946624. keywords: {Smart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cards;Visualization;Systematics;Face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recognition;Sociology;Mobile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communication;Real-time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systems;RFID;GPS;IoT;Image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Processing;Arrival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time Prediction},</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[2]</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R. C.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Jisha</a:t>
            </a:r>
            <a:r>
              <a:rPr lang="en-US" sz="1200" kern="100" dirty="0">
                <a:effectLst/>
                <a:latin typeface="Aptos" panose="020B0004020202020204" pitchFamily="34" charset="0"/>
                <a:ea typeface="Aptos" panose="020B0004020202020204" pitchFamily="34" charset="0"/>
                <a:cs typeface="Iskoola Pota" panose="020B0502040204020203" pitchFamily="34" charset="0"/>
              </a:rPr>
              <a:t>, A.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Jyothindranath</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L.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Kumary</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Iot</a:t>
            </a:r>
            <a:r>
              <a:rPr lang="en-US" sz="1200" kern="100" dirty="0">
                <a:effectLst/>
                <a:latin typeface="Aptos" panose="020B0004020202020204" pitchFamily="34" charset="0"/>
                <a:ea typeface="Aptos" panose="020B0004020202020204" pitchFamily="34" charset="0"/>
                <a:cs typeface="Iskoola Pota" panose="020B0502040204020203" pitchFamily="34" charset="0"/>
              </a:rPr>
              <a:t> based school bus tracking and arrival time prediction," 2017 International Conference on Advances in Computing, Communications and Informatics (ICACCI), Udupi, India, 2017, pp. 509-514,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10.1109/ICACCI.2017.8125890. keywords: {Global Positioning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System;Radiofrequency</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identification;Microcontrollers;Receivers;Hardware;Real-time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systems;Modems;Vehicle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tracking;microcontroller;RFID;GPS;GSM</a:t>
            </a:r>
            <a:r>
              <a:rPr lang="en-US" sz="1200" kern="100" dirty="0">
                <a:effectLst/>
                <a:latin typeface="Aptos" panose="020B0004020202020204" pitchFamily="34" charset="0"/>
                <a:ea typeface="Aptos" panose="020B0004020202020204" pitchFamily="34" charset="0"/>
                <a:cs typeface="Iskoola Pota" panose="020B0502040204020203" pitchFamily="34" charset="0"/>
              </a:rPr>
              <a:t>/</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GPRS;Arduino;Android;Cloud;Kalman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filtering},</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[3]</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A. C. M.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Nafrees</a:t>
            </a:r>
            <a:r>
              <a:rPr lang="en-US" sz="1200" kern="100" dirty="0">
                <a:effectLst/>
                <a:latin typeface="Aptos" panose="020B0004020202020204" pitchFamily="34" charset="0"/>
                <a:ea typeface="Aptos" panose="020B0004020202020204" pitchFamily="34" charset="0"/>
                <a:cs typeface="Iskoola Pota" panose="020B0502040204020203" pitchFamily="34" charset="0"/>
              </a:rPr>
              <a:t>, S. M. 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Raseez</a:t>
            </a:r>
            <a:r>
              <a:rPr lang="en-US" sz="1200" kern="100" dirty="0">
                <a:effectLst/>
                <a:latin typeface="Aptos" panose="020B0004020202020204" pitchFamily="34" charset="0"/>
                <a:ea typeface="Aptos" panose="020B0004020202020204" pitchFamily="34" charset="0"/>
                <a:cs typeface="Iskoola Pota" panose="020B0502040204020203" pitchFamily="34" charset="0"/>
              </a:rPr>
              <a:t>, C. 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Ubeshanan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K.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Achutharaj</a:t>
            </a:r>
            <a:r>
              <a:rPr lang="en-US" sz="1200" kern="100" dirty="0">
                <a:effectLst/>
                <a:latin typeface="Aptos" panose="020B0004020202020204" pitchFamily="34" charset="0"/>
                <a:ea typeface="Aptos" panose="020B0004020202020204" pitchFamily="34" charset="0"/>
                <a:cs typeface="Iskoola Pota" panose="020B0502040204020203" pitchFamily="34" charset="0"/>
              </a:rPr>
              <a:t> and A. L.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Hanees</a:t>
            </a:r>
            <a:r>
              <a:rPr lang="en-US" sz="1200" kern="100" dirty="0">
                <a:effectLst/>
                <a:latin typeface="Aptos" panose="020B0004020202020204" pitchFamily="34" charset="0"/>
                <a:ea typeface="Aptos" panose="020B0004020202020204" pitchFamily="34" charset="0"/>
                <a:cs typeface="Iskoola Pota" panose="020B0502040204020203" pitchFamily="34" charset="0"/>
              </a:rPr>
              <a:t>, "Intelligent Transportation System using Smartphone," 2021 5th International Conference on Electrical, Electronics, Communication, Computer Technologies and Optimization Techniques (ICEECCOT), Mysuru, India, 2021, pp. 229-234,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10.1109/ICEECCOT52851.2021.9708053. keywords: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Costs;Pandemics;Human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factors;Cameras;Real-time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systems;Social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factors;Public</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transportation;Intelligent</a:t>
            </a:r>
            <a:r>
              <a:rPr lang="en-US" sz="1200" kern="100" dirty="0">
                <a:effectLst/>
                <a:latin typeface="Aptos" panose="020B0004020202020204" pitchFamily="34" charset="0"/>
                <a:ea typeface="Aptos" panose="020B0004020202020204" pitchFamily="34" charset="0"/>
                <a:cs typeface="Iskoola Pota" panose="020B0502040204020203" pitchFamily="34" charset="0"/>
              </a:rPr>
              <a:t> Transportation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System;Vehicle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Tracking;GPS;Cloud</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Computing;Real-time;Mobile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Application},</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[4]</a:t>
            </a:r>
          </a:p>
          <a:p>
            <a:pPr marL="0" marR="0">
              <a:lnSpc>
                <a:spcPct val="107000"/>
              </a:lnSpc>
              <a:spcBef>
                <a:spcPts val="0"/>
              </a:spcBef>
              <a:spcAft>
                <a:spcPts val="800"/>
              </a:spcAft>
            </a:pPr>
            <a:r>
              <a:rPr lang="en-US" sz="1200" kern="100" dirty="0">
                <a:effectLst/>
                <a:latin typeface="Aptos" panose="020B0004020202020204" pitchFamily="34" charset="0"/>
                <a:ea typeface="Aptos" panose="020B0004020202020204" pitchFamily="34" charset="0"/>
                <a:cs typeface="Iskoola Pota" panose="020B0502040204020203" pitchFamily="34" charset="0"/>
              </a:rPr>
              <a:t>S. Vaishnavi, G.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Renish</a:t>
            </a:r>
            <a:r>
              <a:rPr lang="en-US" sz="1200" kern="100" dirty="0">
                <a:effectLst/>
                <a:latin typeface="Aptos" panose="020B0004020202020204" pitchFamily="34" charset="0"/>
                <a:ea typeface="Aptos" panose="020B0004020202020204" pitchFamily="34" charset="0"/>
                <a:cs typeface="Iskoola Pota" panose="020B0502040204020203" pitchFamily="34" charset="0"/>
              </a:rPr>
              <a:t>, T. Surendra, J. R. Kumar and V. Srinivasan, "Advancements in Public Transport: Design and Implementation of an Android-Based Real-Time Bus Tracking System," 2023 IEEE 5th International Conference on Cybernetics, Cognition and Machine Learning Applications (ICCCMLA), Hamburg, Germany, 2023, pp. 41-46,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doi</a:t>
            </a:r>
            <a:r>
              <a:rPr lang="en-US" sz="1200" kern="100" dirty="0">
                <a:effectLst/>
                <a:latin typeface="Aptos" panose="020B0004020202020204" pitchFamily="34" charset="0"/>
                <a:ea typeface="Aptos" panose="020B0004020202020204" pitchFamily="34" charset="0"/>
                <a:cs typeface="Iskoola Pota" panose="020B0502040204020203" pitchFamily="34" charset="0"/>
              </a:rPr>
              <a:t>: 10.1109/ICCCMLA58983.2023.10346218. keywords: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Schedules;Costs;Web</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services;Smart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cities;Urban</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areas;Real-time</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systems;Timing;Smart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Bus;Digital</a:t>
            </a:r>
            <a:r>
              <a:rPr lang="en-US" sz="1200" kern="100" dirty="0">
                <a:effectLst/>
                <a:latin typeface="Aptos" panose="020B0004020202020204" pitchFamily="34" charset="0"/>
                <a:ea typeface="Aptos" panose="020B0004020202020204" pitchFamily="34" charset="0"/>
                <a:cs typeface="Iskoola Pota" panose="020B0502040204020203" pitchFamily="34" charset="0"/>
              </a:rPr>
              <a:t>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Technology;Google</a:t>
            </a:r>
            <a:r>
              <a:rPr lang="en-US" sz="1200" kern="100" dirty="0">
                <a:effectLst/>
                <a:latin typeface="Aptos" panose="020B0004020202020204" pitchFamily="34" charset="0"/>
                <a:ea typeface="Aptos" panose="020B0004020202020204" pitchFamily="34" charset="0"/>
                <a:cs typeface="Iskoola Pota" panose="020B0502040204020203" pitchFamily="34" charset="0"/>
              </a:rPr>
              <a:t> Maps </a:t>
            </a:r>
            <a:r>
              <a:rPr lang="en-US" sz="1200" kern="100" dirty="0" err="1">
                <a:effectLst/>
                <a:latin typeface="Aptos" panose="020B0004020202020204" pitchFamily="34" charset="0"/>
                <a:ea typeface="Aptos" panose="020B0004020202020204" pitchFamily="34" charset="0"/>
                <a:cs typeface="Iskoola Pota" panose="020B0502040204020203" pitchFamily="34" charset="0"/>
              </a:rPr>
              <a:t>API;Smart</a:t>
            </a:r>
            <a:r>
              <a:rPr lang="en-US" sz="1200" kern="100" dirty="0">
                <a:effectLst/>
                <a:latin typeface="Aptos" panose="020B0004020202020204" pitchFamily="34" charset="0"/>
                <a:ea typeface="Aptos" panose="020B0004020202020204" pitchFamily="34" charset="0"/>
                <a:cs typeface="Iskoola Pota" panose="020B0502040204020203" pitchFamily="34" charset="0"/>
              </a:rPr>
              <a:t> Cities},</a:t>
            </a:r>
          </a:p>
          <a:p>
            <a:endParaRPr lang="en-US" dirty="0"/>
          </a:p>
        </p:txBody>
      </p:sp>
    </p:spTree>
    <p:extLst>
      <p:ext uri="{BB962C8B-B14F-4D97-AF65-F5344CB8AC3E}">
        <p14:creationId xmlns:p14="http://schemas.microsoft.com/office/powerpoint/2010/main" val="84592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E46D77E-712A-8A25-DDC2-58F4EEE90F98}"/>
              </a:ext>
            </a:extLst>
          </p:cNvPr>
          <p:cNvSpPr txBox="1">
            <a:spLocks/>
          </p:cNvSpPr>
          <p:nvPr/>
        </p:nvSpPr>
        <p:spPr>
          <a:xfrm>
            <a:off x="2971800" y="304800"/>
            <a:ext cx="10363200" cy="1362075"/>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4400" dirty="0"/>
              <a:t>Overall System Diagram </a:t>
            </a:r>
          </a:p>
        </p:txBody>
      </p:sp>
      <p:sp>
        <p:nvSpPr>
          <p:cNvPr id="3" name="Freeform 9">
            <a:extLst>
              <a:ext uri="{FF2B5EF4-FFF2-40B4-BE49-F238E27FC236}">
                <a16:creationId xmlns:a16="http://schemas.microsoft.com/office/drawing/2014/main" id="{3D760A3C-ED60-4609-DBF4-554087F14AD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10">
            <a:extLst>
              <a:ext uri="{FF2B5EF4-FFF2-40B4-BE49-F238E27FC236}">
                <a16:creationId xmlns:a16="http://schemas.microsoft.com/office/drawing/2014/main" id="{97B31AD9-1F23-013D-6AEA-F6E4C0677A93}"/>
              </a:ext>
            </a:extLst>
          </p:cNvPr>
          <p:cNvSpPr/>
          <p:nvPr/>
        </p:nvSpPr>
        <p:spPr>
          <a:xfrm>
            <a:off x="10668000" y="624840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7" name="Picture 6" descr="A diagram of a computer network&#10;&#10;Description automatically generated with medium confidence">
            <a:extLst>
              <a:ext uri="{FF2B5EF4-FFF2-40B4-BE49-F238E27FC236}">
                <a16:creationId xmlns:a16="http://schemas.microsoft.com/office/drawing/2014/main" id="{9531B24F-591F-0568-1D32-DFED25343182}"/>
              </a:ext>
            </a:extLst>
          </p:cNvPr>
          <p:cNvPicPr>
            <a:picLocks noChangeAspect="1"/>
          </p:cNvPicPr>
          <p:nvPr/>
        </p:nvPicPr>
        <p:blipFill rotWithShape="1">
          <a:blip r:embed="rId4">
            <a:extLst>
              <a:ext uri="{28A0092B-C50C-407E-A947-70E740481C1C}">
                <a14:useLocalDpi xmlns:a14="http://schemas.microsoft.com/office/drawing/2010/main" val="0"/>
              </a:ext>
            </a:extLst>
          </a:blip>
          <a:srcRect l="11875" t="10000" r="11250" b="8889"/>
          <a:stretch/>
        </p:blipFill>
        <p:spPr>
          <a:xfrm>
            <a:off x="2057400" y="993228"/>
            <a:ext cx="8854605" cy="5255172"/>
          </a:xfrm>
          <a:prstGeom prst="rect">
            <a:avLst/>
          </a:prstGeom>
        </p:spPr>
      </p:pic>
    </p:spTree>
    <p:extLst>
      <p:ext uri="{BB962C8B-B14F-4D97-AF65-F5344CB8AC3E}">
        <p14:creationId xmlns:p14="http://schemas.microsoft.com/office/powerpoint/2010/main" val="72138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831850" y="1709738"/>
            <a:ext cx="11207750" cy="2852737"/>
          </a:xfrm>
        </p:spPr>
        <p:txBody>
          <a:bodyPr/>
          <a:lstStyle/>
          <a:p>
            <a:r>
              <a:rPr lang="en-US" sz="6000" b="1" dirty="0"/>
              <a:t> IT21175848</a:t>
            </a:r>
            <a:r>
              <a:rPr lang="en-US" b="1" dirty="0"/>
              <a:t> |</a:t>
            </a:r>
            <a:r>
              <a:rPr lang="en-US" sz="6000" b="1" dirty="0" err="1"/>
              <a:t>Thanusan</a:t>
            </a:r>
            <a:r>
              <a:rPr lang="en-US" sz="6000" b="1" dirty="0"/>
              <a:t> M.</a:t>
            </a:r>
            <a:endParaRPr lang="en-US" b="1"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035499" y="4562475"/>
            <a:ext cx="10515600" cy="1500187"/>
          </a:xfrm>
        </p:spPr>
        <p:txBody>
          <a:bodyPr>
            <a:normAutofit/>
          </a:bodyPr>
          <a:lstStyle/>
          <a:p>
            <a:r>
              <a:rPr lang="en-US" sz="2000" dirty="0">
                <a:solidFill>
                  <a:schemeClr val="tx1">
                    <a:lumMod val="65000"/>
                    <a:lumOff val="35000"/>
                  </a:schemeClr>
                </a:solidFill>
              </a:rPr>
              <a:t>BSc (Hons) Degree in Information Technology ( specialization in Information Technology )</a:t>
            </a:r>
          </a:p>
        </p:txBody>
      </p:sp>
      <p:sp>
        <p:nvSpPr>
          <p:cNvPr id="2" name="Freeform 9">
            <a:extLst>
              <a:ext uri="{FF2B5EF4-FFF2-40B4-BE49-F238E27FC236}">
                <a16:creationId xmlns:a16="http://schemas.microsoft.com/office/drawing/2014/main" id="{5AE5A594-F41B-A204-74AE-EA8DFA7ED4E1}"/>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10">
            <a:extLst>
              <a:ext uri="{FF2B5EF4-FFF2-40B4-BE49-F238E27FC236}">
                <a16:creationId xmlns:a16="http://schemas.microsoft.com/office/drawing/2014/main" id="{BAF1142E-2F47-D02E-D08E-9ED11BCC76DD}"/>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8" name="Picture 7" descr="A person with a mustache and beard">
            <a:extLst>
              <a:ext uri="{FF2B5EF4-FFF2-40B4-BE49-F238E27FC236}">
                <a16:creationId xmlns:a16="http://schemas.microsoft.com/office/drawing/2014/main" id="{D675B565-F0F7-77C9-3648-0CB50491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142" y="2035058"/>
            <a:ext cx="2520950" cy="2787883"/>
          </a:xfrm>
          <a:prstGeom prst="rect">
            <a:avLst/>
          </a:prstGeom>
          <a:effectLst>
            <a:outerShdw blurRad="254000" dist="127000" dir="5400000" algn="ctr" rotWithShape="0">
              <a:srgbClr val="000000">
                <a:alpha val="70000"/>
              </a:srgbClr>
            </a:outerShdw>
          </a:effectLst>
        </p:spPr>
      </p:pic>
    </p:spTree>
    <p:extLst>
      <p:ext uri="{BB962C8B-B14F-4D97-AF65-F5344CB8AC3E}">
        <p14:creationId xmlns:p14="http://schemas.microsoft.com/office/powerpoint/2010/main" val="388908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0 L 0.37331 -0.25069 " pathEditMode="relative" rAng="0" ptsTypes="AA">
                                      <p:cBhvr>
                                        <p:cTn id="6" dur="2000" fill="hold"/>
                                        <p:tgtEl>
                                          <p:spTgt spid="8"/>
                                        </p:tgtEl>
                                        <p:attrNameLst>
                                          <p:attrName>ppt_x</p:attrName>
                                          <p:attrName>ppt_y</p:attrName>
                                        </p:attrNameLst>
                                      </p:cBhvr>
                                      <p:rCtr x="18659" y="-12546"/>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21BAD2-EF9A-EF5C-3E62-4FA3FAA9ACF5}"/>
              </a:ext>
            </a:extLst>
          </p:cNvPr>
          <p:cNvPicPr>
            <a:picLocks noChangeAspect="1"/>
          </p:cNvPicPr>
          <p:nvPr/>
        </p:nvPicPr>
        <p:blipFill>
          <a:blip r:embed="rId2"/>
          <a:stretch>
            <a:fillRect/>
          </a:stretch>
        </p:blipFill>
        <p:spPr>
          <a:xfrm>
            <a:off x="3733800" y="436530"/>
            <a:ext cx="10614056" cy="1481456"/>
          </a:xfrm>
          <a:prstGeom prst="rect">
            <a:avLst/>
          </a:prstGeom>
        </p:spPr>
      </p:pic>
      <p:sp>
        <p:nvSpPr>
          <p:cNvPr id="5" name="Title 4">
            <a:extLst>
              <a:ext uri="{FF2B5EF4-FFF2-40B4-BE49-F238E27FC236}">
                <a16:creationId xmlns:a16="http://schemas.microsoft.com/office/drawing/2014/main" id="{FD3A4280-638D-3AC8-8F00-B40FFA03504F}"/>
              </a:ext>
            </a:extLst>
          </p:cNvPr>
          <p:cNvSpPr txBox="1">
            <a:spLocks/>
          </p:cNvSpPr>
          <p:nvPr/>
        </p:nvSpPr>
        <p:spPr>
          <a:xfrm>
            <a:off x="980440" y="1676400"/>
            <a:ext cx="10363200" cy="1362075"/>
          </a:xfrm>
          <a:prstGeom prst="rect">
            <a:avLst/>
          </a:prstGeom>
        </p:spPr>
        <p:txBody>
          <a:bodyPr vert="horz" lIns="91440" tIns="45720" rIns="91440" bIns="45720" rtlCol="0" anchor="t">
            <a:normAutofit fontScale="60000" lnSpcReduction="2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all" spc="0" normalizeH="0" baseline="0" noProof="0" dirty="0">
                <a:ln>
                  <a:noFill/>
                </a:ln>
                <a:solidFill>
                  <a:prstClr val="black"/>
                </a:solidFill>
                <a:effectLst/>
                <a:uLnTx/>
                <a:uFillTx/>
                <a:latin typeface="Adobe Devanagari" pitchFamily="18" charset="0"/>
                <a:ea typeface="+mj-ea"/>
              </a:rPr>
              <a:t>BACKGROUND</a:t>
            </a: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b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br>
            <a:endParaRPr kumimoji="0" lang="en-US" sz="4000" b="1" i="0" u="none" strike="noStrike" kern="1200" cap="all" spc="0" normalizeH="0" baseline="0" noProof="0" dirty="0">
              <a:ln>
                <a:noFill/>
              </a:ln>
              <a:solidFill>
                <a:prstClr val="black"/>
              </a:solidFill>
              <a:effectLst/>
              <a:uLnTx/>
              <a:uFillTx/>
              <a:latin typeface="Adobe Devanagari" pitchFamily="18" charset="0"/>
              <a:ea typeface="+mj-ea"/>
            </a:endParaRPr>
          </a:p>
        </p:txBody>
      </p:sp>
      <p:sp>
        <p:nvSpPr>
          <p:cNvPr id="6" name="TextBox 5">
            <a:extLst>
              <a:ext uri="{FF2B5EF4-FFF2-40B4-BE49-F238E27FC236}">
                <a16:creationId xmlns:a16="http://schemas.microsoft.com/office/drawing/2014/main" id="{94620590-1124-9B11-A1F5-CB862F57D8A6}"/>
              </a:ext>
            </a:extLst>
          </p:cNvPr>
          <p:cNvSpPr txBox="1"/>
          <p:nvPr/>
        </p:nvSpPr>
        <p:spPr>
          <a:xfrm>
            <a:off x="533400" y="2284908"/>
            <a:ext cx="10896600" cy="2446952"/>
          </a:xfrm>
          <a:prstGeom prst="rect">
            <a:avLst/>
          </a:prstGeom>
          <a:noFill/>
        </p:spPr>
        <p:txBody>
          <a:bodyPr wrap="square" rtlCol="0">
            <a:spAutoFit/>
          </a:bodyPr>
          <a:lstStyle/>
          <a:p>
            <a:pPr marL="0" marR="0">
              <a:lnSpc>
                <a:spcPct val="107000"/>
              </a:lnSpc>
              <a:spcBef>
                <a:spcPts val="0"/>
              </a:spcBef>
              <a:spcAft>
                <a:spcPts val="800"/>
              </a:spcAft>
            </a:pPr>
            <a:r>
              <a:rPr lang="en-GB" sz="2400" kern="100" dirty="0">
                <a:effectLst/>
                <a:latin typeface="Times New Roman" panose="02020603050405020304" pitchFamily="18" charset="0"/>
                <a:ea typeface="Aptos" panose="020B0004020202020204" pitchFamily="34" charset="0"/>
                <a:cs typeface="Latha" panose="020B0604020202020204" pitchFamily="34" charset="0"/>
              </a:rPr>
              <a:t>The proposed tracking system for moving buses enhances the travel experience for foreign tourists by offering real-time seat availability checks, personalized travel suggestions, and automatic information on nearby points of interest. It also provides alerts for late or early arrivals and includes security features like image capture for text detection and unauthorized vehicle detection, ensuring a seamless, informative, and secure journey.</a:t>
            </a:r>
            <a:endParaRPr lang="en-US" sz="2400"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2" name="Freeform 9">
            <a:extLst>
              <a:ext uri="{FF2B5EF4-FFF2-40B4-BE49-F238E27FC236}">
                <a16:creationId xmlns:a16="http://schemas.microsoft.com/office/drawing/2014/main" id="{FE87AF71-A157-F42B-AE57-3F15740F5FB0}"/>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10">
            <a:extLst>
              <a:ext uri="{FF2B5EF4-FFF2-40B4-BE49-F238E27FC236}">
                <a16:creationId xmlns:a16="http://schemas.microsoft.com/office/drawing/2014/main" id="{FE794F0B-D875-4BAA-8E29-8CD880B4AED7}"/>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9" name="Picture 8" descr="A hand holding a phone with a map on it">
            <a:extLst>
              <a:ext uri="{FF2B5EF4-FFF2-40B4-BE49-F238E27FC236}">
                <a16:creationId xmlns:a16="http://schemas.microsoft.com/office/drawing/2014/main" id="{DDE4336B-E6E9-1251-F463-59BC0EC9A80B}"/>
              </a:ext>
            </a:extLst>
          </p:cNvPr>
          <p:cNvPicPr>
            <a:picLocks noChangeAspect="1"/>
          </p:cNvPicPr>
          <p:nvPr/>
        </p:nvPicPr>
        <p:blipFill rotWithShape="1">
          <a:blip r:embed="rId5">
            <a:extLst>
              <a:ext uri="{28A0092B-C50C-407E-A947-70E740481C1C}">
                <a14:useLocalDpi xmlns:a14="http://schemas.microsoft.com/office/drawing/2010/main" val="0"/>
              </a:ext>
            </a:extLst>
          </a:blip>
          <a:srcRect b="17648"/>
          <a:stretch/>
        </p:blipFill>
        <p:spPr>
          <a:xfrm>
            <a:off x="7010400" y="4010725"/>
            <a:ext cx="3771900" cy="2816312"/>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5FB98E66-DBD5-4B29-AC68-A58A70C64231}"/>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221865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3CD98-6A56-1ACB-CF19-50CD0268EE09}"/>
              </a:ext>
            </a:extLst>
          </p:cNvPr>
          <p:cNvPicPr>
            <a:picLocks noChangeAspect="1"/>
          </p:cNvPicPr>
          <p:nvPr/>
        </p:nvPicPr>
        <p:blipFill>
          <a:blip r:embed="rId2"/>
          <a:stretch>
            <a:fillRect/>
          </a:stretch>
        </p:blipFill>
        <p:spPr>
          <a:xfrm>
            <a:off x="4648200" y="225486"/>
            <a:ext cx="10553091" cy="1450974"/>
          </a:xfrm>
          <a:prstGeom prst="rect">
            <a:avLst/>
          </a:prstGeom>
        </p:spPr>
      </p:pic>
      <p:sp>
        <p:nvSpPr>
          <p:cNvPr id="6" name="Rectangle 1">
            <a:extLst>
              <a:ext uri="{FF2B5EF4-FFF2-40B4-BE49-F238E27FC236}">
                <a16:creationId xmlns:a16="http://schemas.microsoft.com/office/drawing/2014/main" id="{90306778-5694-F67C-6310-0969037E94F3}"/>
              </a:ext>
            </a:extLst>
          </p:cNvPr>
          <p:cNvSpPr>
            <a:spLocks noChangeArrowheads="1"/>
          </p:cNvSpPr>
          <p:nvPr/>
        </p:nvSpPr>
        <p:spPr bwMode="auto">
          <a:xfrm>
            <a:off x="560388" y="2198418"/>
            <a:ext cx="12276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Freeform 9">
            <a:extLst>
              <a:ext uri="{FF2B5EF4-FFF2-40B4-BE49-F238E27FC236}">
                <a16:creationId xmlns:a16="http://schemas.microsoft.com/office/drawing/2014/main" id="{4038E9A1-D16E-0D4D-C5C9-1D24DEB65267}"/>
              </a:ext>
            </a:extLst>
          </p:cNvPr>
          <p:cNvSpPr/>
          <p:nvPr/>
        </p:nvSpPr>
        <p:spPr>
          <a:xfrm>
            <a:off x="-689121" y="-133020"/>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10">
            <a:extLst>
              <a:ext uri="{FF2B5EF4-FFF2-40B4-BE49-F238E27FC236}">
                <a16:creationId xmlns:a16="http://schemas.microsoft.com/office/drawing/2014/main" id="{2386FD3A-7913-069E-9F92-FDE7DCC76C6F}"/>
              </a:ext>
            </a:extLst>
          </p:cNvPr>
          <p:cNvSpPr/>
          <p:nvPr/>
        </p:nvSpPr>
        <p:spPr>
          <a:xfrm>
            <a:off x="11506200" y="6319655"/>
            <a:ext cx="1783133" cy="1014765"/>
          </a:xfrm>
          <a:custGeom>
            <a:avLst/>
            <a:gdLst/>
            <a:ahLst/>
            <a:cxnLst/>
            <a:rect l="l" t="t" r="r" b="b"/>
            <a:pathLst>
              <a:path w="2674699" h="1522147">
                <a:moveTo>
                  <a:pt x="0" y="0"/>
                </a:moveTo>
                <a:lnTo>
                  <a:pt x="2674698" y="0"/>
                </a:lnTo>
                <a:lnTo>
                  <a:pt x="2674698" y="1522147"/>
                </a:lnTo>
                <a:lnTo>
                  <a:pt x="0" y="1522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Rectangle 6">
            <a:extLst>
              <a:ext uri="{FF2B5EF4-FFF2-40B4-BE49-F238E27FC236}">
                <a16:creationId xmlns:a16="http://schemas.microsoft.com/office/drawing/2014/main" id="{FBB19486-8518-235B-A067-3E50933D8A32}"/>
              </a:ext>
            </a:extLst>
          </p:cNvPr>
          <p:cNvSpPr/>
          <p:nvPr/>
        </p:nvSpPr>
        <p:spPr>
          <a:xfrm>
            <a:off x="381000" y="1071915"/>
            <a:ext cx="4953000" cy="515743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a:extLst>
              <a:ext uri="{FF2B5EF4-FFF2-40B4-BE49-F238E27FC236}">
                <a16:creationId xmlns:a16="http://schemas.microsoft.com/office/drawing/2014/main" id="{B885A383-67D9-6727-A761-57093B75FB13}"/>
              </a:ext>
            </a:extLst>
          </p:cNvPr>
          <p:cNvSpPr>
            <a:spLocks noGrp="1"/>
          </p:cNvSpPr>
          <p:nvPr>
            <p:ph idx="1"/>
          </p:nvPr>
        </p:nvSpPr>
        <p:spPr>
          <a:xfrm>
            <a:off x="560388" y="1663742"/>
            <a:ext cx="4545012" cy="4032208"/>
          </a:xfrm>
        </p:spPr>
        <p:txBody>
          <a:bodyPr>
            <a:normAutofit fontScale="92500" lnSpcReduction="20000"/>
          </a:bodyPr>
          <a:lstStyle/>
          <a:p>
            <a:pPr marL="0" marR="0" algn="just">
              <a:lnSpc>
                <a:spcPct val="107000"/>
              </a:lnSpc>
              <a:spcBef>
                <a:spcPts val="0"/>
              </a:spcBef>
              <a:spcAft>
                <a:spcPts val="800"/>
              </a:spcAft>
            </a:pPr>
            <a:r>
              <a:rPr lang="en-GB" sz="1800" b="1" kern="100" dirty="0">
                <a:latin typeface="Times New Roman" panose="02020603050405020304" pitchFamily="18" charset="0"/>
                <a:ea typeface="Aptos" panose="020B0004020202020204" pitchFamily="34" charset="0"/>
                <a:cs typeface="Latha" panose="020B0604020202020204" pitchFamily="34" charset="0"/>
              </a:rPr>
              <a:t>Existing Systems: </a:t>
            </a:r>
            <a:r>
              <a:rPr lang="en-GB" sz="1800" kern="100" dirty="0">
                <a:latin typeface="Times New Roman" panose="02020603050405020304" pitchFamily="18" charset="0"/>
                <a:ea typeface="Aptos" panose="020B0004020202020204" pitchFamily="34" charset="0"/>
                <a:cs typeface="Latha" panose="020B0604020202020204" pitchFamily="34" charset="0"/>
              </a:rPr>
              <a:t>Focus on basic image 	capture and notification features.</a:t>
            </a:r>
          </a:p>
          <a:p>
            <a:pPr marL="0" marR="0" algn="just">
              <a:lnSpc>
                <a:spcPct val="107000"/>
              </a:lnSpc>
              <a:spcBef>
                <a:spcPts val="0"/>
              </a:spcBef>
              <a:spcAft>
                <a:spcPts val="800"/>
              </a:spcAft>
            </a:pPr>
            <a:r>
              <a:rPr lang="en-GB" sz="1800" b="1" kern="100" dirty="0">
                <a:latin typeface="Times New Roman" panose="02020603050405020304" pitchFamily="18" charset="0"/>
                <a:ea typeface="Aptos" panose="020B0004020202020204" pitchFamily="34" charset="0"/>
                <a:cs typeface="Latha" panose="020B0604020202020204" pitchFamily="34" charset="0"/>
              </a:rPr>
              <a:t>Gap: </a:t>
            </a:r>
            <a:r>
              <a:rPr lang="en-GB" sz="1800" kern="100" dirty="0">
                <a:latin typeface="Times New Roman" panose="02020603050405020304" pitchFamily="18" charset="0"/>
                <a:ea typeface="Aptos" panose="020B0004020202020204" pitchFamily="34" charset="0"/>
                <a:cs typeface="Latha" panose="020B0604020202020204" pitchFamily="34" charset="0"/>
              </a:rPr>
              <a:t>Lack of advanced technology 	integration for comprehensive 	solutions.</a:t>
            </a:r>
          </a:p>
          <a:p>
            <a:pPr marL="0" marR="0" algn="just">
              <a:lnSpc>
                <a:spcPct val="107000"/>
              </a:lnSpc>
              <a:spcBef>
                <a:spcPts val="0"/>
              </a:spcBef>
              <a:spcAft>
                <a:spcPts val="800"/>
              </a:spcAft>
            </a:pPr>
            <a:r>
              <a:rPr lang="en-GB" sz="1800" b="1" kern="100" dirty="0">
                <a:latin typeface="Times New Roman" panose="02020603050405020304" pitchFamily="18" charset="0"/>
                <a:ea typeface="Aptos" panose="020B0004020202020204" pitchFamily="34" charset="0"/>
                <a:cs typeface="Latha" panose="020B0604020202020204" pitchFamily="34" charset="0"/>
              </a:rPr>
              <a:t>Novelty:</a:t>
            </a:r>
          </a:p>
          <a:p>
            <a:pPr marL="457200" lvl="1" algn="just">
              <a:lnSpc>
                <a:spcPct val="107000"/>
              </a:lnSpc>
              <a:spcBef>
                <a:spcPts val="0"/>
              </a:spcBef>
              <a:spcAft>
                <a:spcPts val="800"/>
              </a:spcAft>
            </a:pPr>
            <a:r>
              <a:rPr lang="en-GB" sz="1400" kern="100" dirty="0">
                <a:latin typeface="Times New Roman" panose="02020603050405020304" pitchFamily="18" charset="0"/>
                <a:ea typeface="Aptos" panose="020B0004020202020204" pitchFamily="34" charset="0"/>
                <a:cs typeface="Latha" panose="020B0604020202020204" pitchFamily="34" charset="0"/>
              </a:rPr>
              <a:t>  </a:t>
            </a:r>
            <a:r>
              <a:rPr lang="en-GB" sz="1800" kern="100" dirty="0">
                <a:latin typeface="Times New Roman" panose="02020603050405020304" pitchFamily="18" charset="0"/>
                <a:ea typeface="Aptos" panose="020B0004020202020204" pitchFamily="34" charset="0"/>
                <a:cs typeface="Latha" panose="020B0604020202020204" pitchFamily="34" charset="0"/>
              </a:rPr>
              <a:t>AI-powered seat availability detection, a new 	addition to enhance real-time monitoring.</a:t>
            </a:r>
          </a:p>
          <a:p>
            <a:pPr marL="457200" lvl="1" algn="just">
              <a:lnSpc>
                <a:spcPct val="107000"/>
              </a:lnSpc>
              <a:spcBef>
                <a:spcPts val="0"/>
              </a:spcBef>
              <a:spcAft>
                <a:spcPts val="800"/>
              </a:spcAft>
            </a:pPr>
            <a:r>
              <a:rPr lang="en-GB" sz="1400" kern="100" dirty="0">
                <a:latin typeface="Times New Roman" panose="02020603050405020304" pitchFamily="18" charset="0"/>
                <a:ea typeface="Aptos" panose="020B0004020202020204" pitchFamily="34" charset="0"/>
                <a:cs typeface="Latha" panose="020B0604020202020204" pitchFamily="34" charset="0"/>
              </a:rPr>
              <a:t>  </a:t>
            </a:r>
            <a:r>
              <a:rPr lang="en-GB" sz="1800" kern="100" dirty="0">
                <a:latin typeface="Times New Roman" panose="02020603050405020304" pitchFamily="18" charset="0"/>
                <a:ea typeface="Aptos" panose="020B0004020202020204" pitchFamily="34" charset="0"/>
                <a:cs typeface="Latha" panose="020B0604020202020204" pitchFamily="34" charset="0"/>
              </a:rPr>
              <a:t>Personalized travel recommendations based on user-selected purposes, leveraging advanced AI.</a:t>
            </a:r>
          </a:p>
          <a:p>
            <a:pPr marL="0" marR="0" algn="just">
              <a:lnSpc>
                <a:spcPct val="107000"/>
              </a:lnSpc>
              <a:spcBef>
                <a:spcPts val="0"/>
              </a:spcBef>
              <a:spcAft>
                <a:spcPts val="800"/>
              </a:spcAft>
            </a:pPr>
            <a:r>
              <a:rPr lang="en-GB" sz="1800" b="1" kern="100" dirty="0">
                <a:latin typeface="Times New Roman" panose="02020603050405020304" pitchFamily="18" charset="0"/>
                <a:ea typeface="Aptos" panose="020B0004020202020204" pitchFamily="34" charset="0"/>
                <a:cs typeface="Latha" panose="020B0604020202020204" pitchFamily="34" charset="0"/>
              </a:rPr>
              <a:t>Outcome: </a:t>
            </a:r>
            <a:r>
              <a:rPr lang="en-GB" sz="1800" kern="100" dirty="0">
                <a:latin typeface="Times New Roman" panose="02020603050405020304" pitchFamily="18" charset="0"/>
                <a:ea typeface="Aptos" panose="020B0004020202020204" pitchFamily="34" charset="0"/>
                <a:cs typeface="Latha" panose="020B0604020202020204" pitchFamily="34" charset="0"/>
              </a:rPr>
              <a:t>A more intelligent, user-friendly, and 	efficient public transportation system.</a:t>
            </a:r>
            <a:endParaRPr lang="en-US" sz="1200" dirty="0"/>
          </a:p>
          <a:p>
            <a:endParaRPr lang="en-US" sz="1200" dirty="0"/>
          </a:p>
        </p:txBody>
      </p:sp>
      <p:sp>
        <p:nvSpPr>
          <p:cNvPr id="11" name="TextBox 10">
            <a:extLst>
              <a:ext uri="{FF2B5EF4-FFF2-40B4-BE49-F238E27FC236}">
                <a16:creationId xmlns:a16="http://schemas.microsoft.com/office/drawing/2014/main" id="{78A42C79-99BA-4187-0E50-C09392CFE6D6}"/>
              </a:ext>
            </a:extLst>
          </p:cNvPr>
          <p:cNvSpPr txBox="1"/>
          <p:nvPr/>
        </p:nvSpPr>
        <p:spPr>
          <a:xfrm>
            <a:off x="5638800" y="1276350"/>
            <a:ext cx="3657600" cy="400110"/>
          </a:xfrm>
          <a:prstGeom prst="rect">
            <a:avLst/>
          </a:prstGeom>
          <a:noFill/>
        </p:spPr>
        <p:txBody>
          <a:bodyPr wrap="square" rtlCol="0">
            <a:spAutoFit/>
          </a:bodyPr>
          <a:lstStyle/>
          <a:p>
            <a:r>
              <a:rPr lang="en-US" sz="2000" b="1" dirty="0"/>
              <a:t>Comparison Chart</a:t>
            </a:r>
          </a:p>
        </p:txBody>
      </p:sp>
      <p:graphicFrame>
        <p:nvGraphicFramePr>
          <p:cNvPr id="10" name="Table 9">
            <a:extLst>
              <a:ext uri="{FF2B5EF4-FFF2-40B4-BE49-F238E27FC236}">
                <a16:creationId xmlns:a16="http://schemas.microsoft.com/office/drawing/2014/main" id="{5EC5A707-9F6F-178F-7D25-C8B25348D295}"/>
              </a:ext>
            </a:extLst>
          </p:cNvPr>
          <p:cNvGraphicFramePr>
            <a:graphicFrameLocks noGrp="1"/>
          </p:cNvGraphicFramePr>
          <p:nvPr>
            <p:extLst>
              <p:ext uri="{D42A27DB-BD31-4B8C-83A1-F6EECF244321}">
                <p14:modId xmlns:p14="http://schemas.microsoft.com/office/powerpoint/2010/main" val="2399900379"/>
              </p:ext>
            </p:extLst>
          </p:nvPr>
        </p:nvGraphicFramePr>
        <p:xfrm>
          <a:off x="5715000" y="1878012"/>
          <a:ext cx="5465766" cy="4396826"/>
        </p:xfrm>
        <a:graphic>
          <a:graphicData uri="http://schemas.openxmlformats.org/drawingml/2006/table">
            <a:tbl>
              <a:tblPr firstRow="1" firstCol="1" bandRow="1">
                <a:tableStyleId>{5C22544A-7EE6-4342-B048-85BDC9FD1C3A}</a:tableStyleId>
              </a:tblPr>
              <a:tblGrid>
                <a:gridCol w="1371898">
                  <a:extLst>
                    <a:ext uri="{9D8B030D-6E8A-4147-A177-3AD203B41FA5}">
                      <a16:colId xmlns:a16="http://schemas.microsoft.com/office/drawing/2014/main" val="4049106135"/>
                    </a:ext>
                  </a:extLst>
                </a:gridCol>
                <a:gridCol w="1461013">
                  <a:extLst>
                    <a:ext uri="{9D8B030D-6E8A-4147-A177-3AD203B41FA5}">
                      <a16:colId xmlns:a16="http://schemas.microsoft.com/office/drawing/2014/main" val="1074754654"/>
                    </a:ext>
                  </a:extLst>
                </a:gridCol>
                <a:gridCol w="773549">
                  <a:extLst>
                    <a:ext uri="{9D8B030D-6E8A-4147-A177-3AD203B41FA5}">
                      <a16:colId xmlns:a16="http://schemas.microsoft.com/office/drawing/2014/main" val="2961491329"/>
                    </a:ext>
                  </a:extLst>
                </a:gridCol>
                <a:gridCol w="687464">
                  <a:extLst>
                    <a:ext uri="{9D8B030D-6E8A-4147-A177-3AD203B41FA5}">
                      <a16:colId xmlns:a16="http://schemas.microsoft.com/office/drawing/2014/main" val="1574800064"/>
                    </a:ext>
                  </a:extLst>
                </a:gridCol>
                <a:gridCol w="601380">
                  <a:extLst>
                    <a:ext uri="{9D8B030D-6E8A-4147-A177-3AD203B41FA5}">
                      <a16:colId xmlns:a16="http://schemas.microsoft.com/office/drawing/2014/main" val="37463189"/>
                    </a:ext>
                  </a:extLst>
                </a:gridCol>
                <a:gridCol w="570462">
                  <a:extLst>
                    <a:ext uri="{9D8B030D-6E8A-4147-A177-3AD203B41FA5}">
                      <a16:colId xmlns:a16="http://schemas.microsoft.com/office/drawing/2014/main" val="3599406023"/>
                    </a:ext>
                  </a:extLst>
                </a:gridCol>
              </a:tblGrid>
              <a:tr h="926380">
                <a:tc>
                  <a:txBody>
                    <a:bodyPr/>
                    <a:lstStyle/>
                    <a:p>
                      <a:pPr marL="0" marR="0" algn="l">
                        <a:lnSpc>
                          <a:spcPct val="107000"/>
                        </a:lnSpc>
                        <a:spcBef>
                          <a:spcPts val="0"/>
                        </a:spcBef>
                        <a:spcAft>
                          <a:spcPts val="0"/>
                        </a:spcAft>
                      </a:pPr>
                      <a:r>
                        <a:rPr lang="en-US" sz="1100" kern="100" dirty="0">
                          <a:effectLst/>
                        </a:rPr>
                        <a:t>Features</a:t>
                      </a:r>
                    </a:p>
                    <a:p>
                      <a:pPr marL="0" marR="0" algn="l">
                        <a:lnSpc>
                          <a:spcPct val="107000"/>
                        </a:lnSpc>
                        <a:spcBef>
                          <a:spcPts val="0"/>
                        </a:spcBef>
                        <a:spcAft>
                          <a:spcPts val="0"/>
                        </a:spcAft>
                      </a:pPr>
                      <a:r>
                        <a:rPr lang="en-GB" sz="1100" kern="100" dirty="0">
                          <a:effectLst/>
                        </a:rPr>
                        <a:t> </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900" b="1" kern="1200" dirty="0">
                          <a:solidFill>
                            <a:schemeClr val="lt1"/>
                          </a:solidFill>
                          <a:effectLst/>
                          <a:latin typeface="+mn-lt"/>
                          <a:ea typeface="+mn-ea"/>
                          <a:cs typeface="+mn-cs"/>
                        </a:rPr>
                        <a:t>Enhancing Travel Experience for Locals and Tourists with a Smart Bus System and </a:t>
                      </a:r>
                      <a:r>
                        <a:rPr lang="en-US" sz="1100" kern="100" dirty="0">
                          <a:effectLst/>
                        </a:rPr>
                        <a:t>(Proposed System)</a:t>
                      </a:r>
                    </a:p>
                    <a:p>
                      <a:pPr marL="0" marR="0" algn="l">
                        <a:lnSpc>
                          <a:spcPct val="107000"/>
                        </a:lnSpc>
                        <a:spcBef>
                          <a:spcPts val="0"/>
                        </a:spcBef>
                        <a:spcAft>
                          <a:spcPts val="0"/>
                        </a:spcAft>
                      </a:pPr>
                      <a:r>
                        <a:rPr lang="en-GB" sz="1100" kern="100" dirty="0">
                          <a:effectLst/>
                        </a:rPr>
                        <a:t> </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1100" kern="100" dirty="0">
                          <a:effectLst/>
                        </a:rPr>
                        <a:t>R (1)</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1100" kern="100">
                          <a:effectLst/>
                        </a:rPr>
                        <a:t>R(2)</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1100" kern="100">
                          <a:effectLst/>
                        </a:rPr>
                        <a:t>R(3)</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r>
                        <a:rPr lang="en-GB" sz="1100" kern="100" dirty="0">
                          <a:effectLst/>
                        </a:rPr>
                        <a:t>R(4)</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324350743"/>
                  </a:ext>
                </a:extLst>
              </a:tr>
              <a:tr h="365860">
                <a:tc>
                  <a:txBody>
                    <a:bodyPr/>
                    <a:lstStyle/>
                    <a:p>
                      <a:pPr marL="0" marR="0" algn="l">
                        <a:lnSpc>
                          <a:spcPct val="107000"/>
                        </a:lnSpc>
                        <a:spcBef>
                          <a:spcPts val="0"/>
                        </a:spcBef>
                        <a:spcAft>
                          <a:spcPts val="0"/>
                        </a:spcAft>
                      </a:pPr>
                      <a:r>
                        <a:rPr lang="en-US" sz="1100" kern="100" dirty="0">
                          <a:effectLst/>
                        </a:rPr>
                        <a:t>Image Capture</a:t>
                      </a:r>
                    </a:p>
                    <a:p>
                      <a:pPr marL="0" marR="0" algn="l">
                        <a:lnSpc>
                          <a:spcPct val="107000"/>
                        </a:lnSpc>
                        <a:spcBef>
                          <a:spcPts val="0"/>
                        </a:spcBef>
                        <a:spcAft>
                          <a:spcPts val="0"/>
                        </a:spcAft>
                      </a:pPr>
                      <a:r>
                        <a:rPr lang="en-GB" sz="1100" kern="100" dirty="0">
                          <a:effectLst/>
                        </a:rPr>
                        <a:t> </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3614145"/>
                  </a:ext>
                </a:extLst>
              </a:tr>
              <a:tr h="669278">
                <a:tc>
                  <a:txBody>
                    <a:bodyPr/>
                    <a:lstStyle/>
                    <a:p>
                      <a:pPr marL="0" marR="0" algn="l">
                        <a:lnSpc>
                          <a:spcPct val="107000"/>
                        </a:lnSpc>
                        <a:spcBef>
                          <a:spcPts val="0"/>
                        </a:spcBef>
                        <a:spcAft>
                          <a:spcPts val="0"/>
                        </a:spcAft>
                      </a:pPr>
                      <a:r>
                        <a:rPr lang="en-US" sz="1100" kern="100">
                          <a:effectLst/>
                        </a:rPr>
                        <a:t>Text detection and extraction</a:t>
                      </a:r>
                    </a:p>
                    <a:p>
                      <a:pPr marL="0" marR="0" algn="l">
                        <a:lnSpc>
                          <a:spcPct val="107000"/>
                        </a:lnSpc>
                        <a:spcBef>
                          <a:spcPts val="0"/>
                        </a:spcBef>
                        <a:spcAft>
                          <a:spcPts val="0"/>
                        </a:spcAft>
                      </a:pPr>
                      <a:r>
                        <a:rPr lang="en-GB" sz="1100" kern="100">
                          <a:effectLst/>
                        </a:rPr>
                        <a:t>And tranlation</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805325261"/>
                  </a:ext>
                </a:extLst>
              </a:tr>
              <a:tr h="552700">
                <a:tc>
                  <a:txBody>
                    <a:bodyPr/>
                    <a:lstStyle/>
                    <a:p>
                      <a:pPr marL="0" marR="0" algn="l">
                        <a:lnSpc>
                          <a:spcPct val="107000"/>
                        </a:lnSpc>
                        <a:spcBef>
                          <a:spcPts val="0"/>
                        </a:spcBef>
                        <a:spcAft>
                          <a:spcPts val="0"/>
                        </a:spcAft>
                      </a:pPr>
                      <a:r>
                        <a:rPr lang="en-US" sz="1100" kern="100">
                          <a:effectLst/>
                        </a:rPr>
                        <a:t>Alerts and notification</a:t>
                      </a:r>
                    </a:p>
                    <a:p>
                      <a:pPr marL="0" marR="0" algn="l">
                        <a:lnSpc>
                          <a:spcPct val="107000"/>
                        </a:lnSpc>
                        <a:spcBef>
                          <a:spcPts val="0"/>
                        </a:spcBef>
                        <a:spcAft>
                          <a:spcPts val="0"/>
                        </a:spcAft>
                      </a:pPr>
                      <a:r>
                        <a:rPr lang="en-GB" sz="1100" kern="100">
                          <a:effectLst/>
                        </a:rPr>
                        <a:t> </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2046234857"/>
                  </a:ext>
                </a:extLst>
              </a:tr>
              <a:tr h="365860">
                <a:tc>
                  <a:txBody>
                    <a:bodyPr/>
                    <a:lstStyle/>
                    <a:p>
                      <a:pPr marL="0" marR="0" algn="l">
                        <a:lnSpc>
                          <a:spcPct val="107000"/>
                        </a:lnSpc>
                        <a:spcBef>
                          <a:spcPts val="0"/>
                        </a:spcBef>
                        <a:spcAft>
                          <a:spcPts val="0"/>
                        </a:spcAft>
                      </a:pPr>
                      <a:r>
                        <a:rPr lang="en-GB" sz="1100" kern="100">
                          <a:effectLst/>
                        </a:rPr>
                        <a:t>Unauthorized vechicl detection</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3891695301"/>
                  </a:ext>
                </a:extLst>
              </a:tr>
              <a:tr h="365860">
                <a:tc>
                  <a:txBody>
                    <a:bodyPr/>
                    <a:lstStyle/>
                    <a:p>
                      <a:pPr marL="0" marR="0" algn="l">
                        <a:lnSpc>
                          <a:spcPct val="107000"/>
                        </a:lnSpc>
                        <a:spcBef>
                          <a:spcPts val="0"/>
                        </a:spcBef>
                        <a:spcAft>
                          <a:spcPts val="0"/>
                        </a:spcAft>
                      </a:pPr>
                      <a:r>
                        <a:rPr lang="en-GB" sz="1100" kern="100">
                          <a:effectLst/>
                        </a:rPr>
                        <a:t>Select purpose to traveling</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1419476030"/>
                  </a:ext>
                </a:extLst>
              </a:tr>
              <a:tr h="739540">
                <a:tc>
                  <a:txBody>
                    <a:bodyPr/>
                    <a:lstStyle/>
                    <a:p>
                      <a:pPr marL="0" marR="0" algn="l">
                        <a:lnSpc>
                          <a:spcPct val="107000"/>
                        </a:lnSpc>
                        <a:spcBef>
                          <a:spcPts val="0"/>
                        </a:spcBef>
                        <a:spcAft>
                          <a:spcPts val="0"/>
                        </a:spcAft>
                      </a:pPr>
                      <a:r>
                        <a:rPr lang="en-GB" sz="1100" kern="100">
                          <a:effectLst/>
                        </a:rPr>
                        <a:t>Tracking System for Moving Buses for Foreign Tourists</a:t>
                      </a:r>
                      <a:endParaRPr lang="en-US" sz="1100" kern="10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3580621589"/>
                  </a:ext>
                </a:extLst>
              </a:tr>
              <a:tr h="365860">
                <a:tc>
                  <a:txBody>
                    <a:bodyPr/>
                    <a:lstStyle/>
                    <a:p>
                      <a:pPr marL="0" marR="0" algn="l">
                        <a:lnSpc>
                          <a:spcPct val="107000"/>
                        </a:lnSpc>
                        <a:spcBef>
                          <a:spcPts val="0"/>
                        </a:spcBef>
                        <a:spcAft>
                          <a:spcPts val="0"/>
                        </a:spcAft>
                      </a:pPr>
                      <a:r>
                        <a:rPr lang="en-GB" sz="1100" kern="100" dirty="0">
                          <a:effectLst/>
                        </a:rPr>
                        <a:t>Check seat availability</a:t>
                      </a: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tc>
                  <a:txBody>
                    <a:bodyPr/>
                    <a:lstStyle/>
                    <a:p>
                      <a:pPr marL="0" marR="0" algn="l">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Latha" panose="020B0604020202020204" pitchFamily="34" charset="0"/>
                      </a:endParaRPr>
                    </a:p>
                  </a:txBody>
                  <a:tcPr marL="65473" marR="65473" marT="0" marB="0"/>
                </a:tc>
                <a:extLst>
                  <a:ext uri="{0D108BD9-81ED-4DB2-BD59-A6C34878D82A}">
                    <a16:rowId xmlns:a16="http://schemas.microsoft.com/office/drawing/2014/main" val="1979616294"/>
                  </a:ext>
                </a:extLst>
              </a:tr>
            </a:tbl>
          </a:graphicData>
        </a:graphic>
      </p:graphicFrame>
      <p:pic>
        <p:nvPicPr>
          <p:cNvPr id="13" name="Graphic 12" descr="Checkmark with solid fill">
            <a:extLst>
              <a:ext uri="{FF2B5EF4-FFF2-40B4-BE49-F238E27FC236}">
                <a16:creationId xmlns:a16="http://schemas.microsoft.com/office/drawing/2014/main" id="{46FCF9C3-389E-716C-65E5-E7BDDDC508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200" y="2839790"/>
            <a:ext cx="152400" cy="152400"/>
          </a:xfrm>
          <a:prstGeom prst="rect">
            <a:avLst/>
          </a:prstGeom>
        </p:spPr>
      </p:pic>
      <p:pic>
        <p:nvPicPr>
          <p:cNvPr id="14" name="Graphic 13" descr="Checkmark with solid fill">
            <a:extLst>
              <a:ext uri="{FF2B5EF4-FFF2-40B4-BE49-F238E27FC236}">
                <a16:creationId xmlns:a16="http://schemas.microsoft.com/office/drawing/2014/main" id="{BA7677FD-318C-13B0-F5B9-2BA0F07BA6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4006" y="3231201"/>
            <a:ext cx="152400" cy="152400"/>
          </a:xfrm>
          <a:prstGeom prst="rect">
            <a:avLst/>
          </a:prstGeom>
        </p:spPr>
      </p:pic>
      <p:pic>
        <p:nvPicPr>
          <p:cNvPr id="15" name="Graphic 14" descr="Checkmark with solid fill">
            <a:extLst>
              <a:ext uri="{FF2B5EF4-FFF2-40B4-BE49-F238E27FC236}">
                <a16:creationId xmlns:a16="http://schemas.microsoft.com/office/drawing/2014/main" id="{DC73F9CB-9E5D-A3A1-4749-44CC8696B0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200" y="3861624"/>
            <a:ext cx="152400" cy="152400"/>
          </a:xfrm>
          <a:prstGeom prst="rect">
            <a:avLst/>
          </a:prstGeom>
        </p:spPr>
      </p:pic>
      <p:pic>
        <p:nvPicPr>
          <p:cNvPr id="16" name="Graphic 15" descr="Checkmark with solid fill">
            <a:extLst>
              <a:ext uri="{FF2B5EF4-FFF2-40B4-BE49-F238E27FC236}">
                <a16:creationId xmlns:a16="http://schemas.microsoft.com/office/drawing/2014/main" id="{B22B15B3-EE3F-3BBA-1CDD-8841B66E9C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4006" y="4419240"/>
            <a:ext cx="152400" cy="152400"/>
          </a:xfrm>
          <a:prstGeom prst="rect">
            <a:avLst/>
          </a:prstGeom>
        </p:spPr>
      </p:pic>
      <p:pic>
        <p:nvPicPr>
          <p:cNvPr id="17" name="Graphic 16" descr="Checkmark with solid fill">
            <a:extLst>
              <a:ext uri="{FF2B5EF4-FFF2-40B4-BE49-F238E27FC236}">
                <a16:creationId xmlns:a16="http://schemas.microsoft.com/office/drawing/2014/main" id="{9D95AA28-FD0B-13CD-A3A5-90CB7492AE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4006" y="4835164"/>
            <a:ext cx="152400" cy="152400"/>
          </a:xfrm>
          <a:prstGeom prst="rect">
            <a:avLst/>
          </a:prstGeom>
        </p:spPr>
      </p:pic>
      <p:pic>
        <p:nvPicPr>
          <p:cNvPr id="18" name="Graphic 17" descr="Checkmark with solid fill">
            <a:extLst>
              <a:ext uri="{FF2B5EF4-FFF2-40B4-BE49-F238E27FC236}">
                <a16:creationId xmlns:a16="http://schemas.microsoft.com/office/drawing/2014/main" id="{ED4DA026-7AB7-A244-E5EE-0986F2A21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200" y="5258603"/>
            <a:ext cx="152400" cy="152400"/>
          </a:xfrm>
          <a:prstGeom prst="rect">
            <a:avLst/>
          </a:prstGeom>
        </p:spPr>
      </p:pic>
      <p:pic>
        <p:nvPicPr>
          <p:cNvPr id="19" name="Graphic 18" descr="Checkmark with solid fill">
            <a:extLst>
              <a:ext uri="{FF2B5EF4-FFF2-40B4-BE49-F238E27FC236}">
                <a16:creationId xmlns:a16="http://schemas.microsoft.com/office/drawing/2014/main" id="{A95CABCF-7986-5625-B4CF-A2B9E73A6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6200" y="5945566"/>
            <a:ext cx="152400" cy="152400"/>
          </a:xfrm>
          <a:prstGeom prst="rect">
            <a:avLst/>
          </a:prstGeom>
        </p:spPr>
      </p:pic>
      <p:pic>
        <p:nvPicPr>
          <p:cNvPr id="20" name="Graphic 19" descr="Checkmark with solid fill">
            <a:extLst>
              <a:ext uri="{FF2B5EF4-FFF2-40B4-BE49-F238E27FC236}">
                <a16:creationId xmlns:a16="http://schemas.microsoft.com/office/drawing/2014/main" id="{367BDECF-E52B-AB59-85E6-D83C50F697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9200" y="2850400"/>
            <a:ext cx="152400" cy="152400"/>
          </a:xfrm>
          <a:prstGeom prst="rect">
            <a:avLst/>
          </a:prstGeom>
        </p:spPr>
      </p:pic>
      <p:pic>
        <p:nvPicPr>
          <p:cNvPr id="21" name="Graphic 20" descr="Checkmark with solid fill">
            <a:extLst>
              <a:ext uri="{FF2B5EF4-FFF2-40B4-BE49-F238E27FC236}">
                <a16:creationId xmlns:a16="http://schemas.microsoft.com/office/drawing/2014/main" id="{989D57E5-B5A8-AD9F-0A73-D6B9C8218F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1421" y="3861624"/>
            <a:ext cx="152400" cy="152400"/>
          </a:xfrm>
          <a:prstGeom prst="rect">
            <a:avLst/>
          </a:prstGeom>
        </p:spPr>
      </p:pic>
      <p:pic>
        <p:nvPicPr>
          <p:cNvPr id="22" name="Graphic 21" descr="Checkmark with solid fill">
            <a:extLst>
              <a:ext uri="{FF2B5EF4-FFF2-40B4-BE49-F238E27FC236}">
                <a16:creationId xmlns:a16="http://schemas.microsoft.com/office/drawing/2014/main" id="{FEF15B3E-AAAF-AFA3-4B15-85D45ABB68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10800" y="2815400"/>
            <a:ext cx="152400" cy="152400"/>
          </a:xfrm>
          <a:prstGeom prst="rect">
            <a:avLst/>
          </a:prstGeom>
        </p:spPr>
      </p:pic>
      <p:pic>
        <p:nvPicPr>
          <p:cNvPr id="24" name="Graphic 23" descr="Close with solid fill">
            <a:extLst>
              <a:ext uri="{FF2B5EF4-FFF2-40B4-BE49-F238E27FC236}">
                <a16:creationId xmlns:a16="http://schemas.microsoft.com/office/drawing/2014/main" id="{9A619414-E532-9F91-A88B-98674117DE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8381" y="3206206"/>
            <a:ext cx="173219" cy="173219"/>
          </a:xfrm>
          <a:prstGeom prst="rect">
            <a:avLst/>
          </a:prstGeom>
        </p:spPr>
      </p:pic>
      <p:pic>
        <p:nvPicPr>
          <p:cNvPr id="25" name="Graphic 24" descr="Close with solid fill">
            <a:extLst>
              <a:ext uri="{FF2B5EF4-FFF2-40B4-BE49-F238E27FC236}">
                <a16:creationId xmlns:a16="http://schemas.microsoft.com/office/drawing/2014/main" id="{77F3E2A2-7F1C-B1E8-2857-B33B3E8596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5845" y="3843259"/>
            <a:ext cx="173219" cy="173219"/>
          </a:xfrm>
          <a:prstGeom prst="rect">
            <a:avLst/>
          </a:prstGeom>
        </p:spPr>
      </p:pic>
      <p:pic>
        <p:nvPicPr>
          <p:cNvPr id="26" name="Graphic 25" descr="Close with solid fill">
            <a:extLst>
              <a:ext uri="{FF2B5EF4-FFF2-40B4-BE49-F238E27FC236}">
                <a16:creationId xmlns:a16="http://schemas.microsoft.com/office/drawing/2014/main" id="{AF621A97-1749-B172-4CA5-1C8C7D4D3B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5844" y="4413635"/>
            <a:ext cx="173219" cy="173219"/>
          </a:xfrm>
          <a:prstGeom prst="rect">
            <a:avLst/>
          </a:prstGeom>
        </p:spPr>
      </p:pic>
      <p:pic>
        <p:nvPicPr>
          <p:cNvPr id="27" name="Graphic 26" descr="Close with solid fill">
            <a:extLst>
              <a:ext uri="{FF2B5EF4-FFF2-40B4-BE49-F238E27FC236}">
                <a16:creationId xmlns:a16="http://schemas.microsoft.com/office/drawing/2014/main" id="{ED9275A9-A38E-CE68-CB68-EEBFFBCEF6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5843" y="4810182"/>
            <a:ext cx="173219" cy="173219"/>
          </a:xfrm>
          <a:prstGeom prst="rect">
            <a:avLst/>
          </a:prstGeom>
        </p:spPr>
      </p:pic>
      <p:pic>
        <p:nvPicPr>
          <p:cNvPr id="28" name="Graphic 27" descr="Close with solid fill">
            <a:extLst>
              <a:ext uri="{FF2B5EF4-FFF2-40B4-BE49-F238E27FC236}">
                <a16:creationId xmlns:a16="http://schemas.microsoft.com/office/drawing/2014/main" id="{7352ADFE-1812-7C43-2961-388BEAB584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8381" y="5148273"/>
            <a:ext cx="173219" cy="173219"/>
          </a:xfrm>
          <a:prstGeom prst="rect">
            <a:avLst/>
          </a:prstGeom>
        </p:spPr>
      </p:pic>
      <p:pic>
        <p:nvPicPr>
          <p:cNvPr id="29" name="Graphic 28" descr="Close with solid fill">
            <a:extLst>
              <a:ext uri="{FF2B5EF4-FFF2-40B4-BE49-F238E27FC236}">
                <a16:creationId xmlns:a16="http://schemas.microsoft.com/office/drawing/2014/main" id="{325320EA-66FB-0B0E-154E-69B0E5D6B2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00" y="5914388"/>
            <a:ext cx="173219" cy="173219"/>
          </a:xfrm>
          <a:prstGeom prst="rect">
            <a:avLst/>
          </a:prstGeom>
        </p:spPr>
      </p:pic>
      <p:pic>
        <p:nvPicPr>
          <p:cNvPr id="30" name="Graphic 29" descr="Close with solid fill">
            <a:extLst>
              <a:ext uri="{FF2B5EF4-FFF2-40B4-BE49-F238E27FC236}">
                <a16:creationId xmlns:a16="http://schemas.microsoft.com/office/drawing/2014/main" id="{0415B3DF-E359-10FC-38E6-C809BC24B4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1421" y="2842232"/>
            <a:ext cx="173219" cy="173219"/>
          </a:xfrm>
          <a:prstGeom prst="rect">
            <a:avLst/>
          </a:prstGeom>
        </p:spPr>
      </p:pic>
      <p:pic>
        <p:nvPicPr>
          <p:cNvPr id="31" name="Graphic 30" descr="Close with solid fill">
            <a:extLst>
              <a:ext uri="{FF2B5EF4-FFF2-40B4-BE49-F238E27FC236}">
                <a16:creationId xmlns:a16="http://schemas.microsoft.com/office/drawing/2014/main" id="{1002C472-92BD-7853-1D0D-120BE5FB3A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0602" y="3187913"/>
            <a:ext cx="173219" cy="173219"/>
          </a:xfrm>
          <a:prstGeom prst="rect">
            <a:avLst/>
          </a:prstGeom>
        </p:spPr>
      </p:pic>
      <p:pic>
        <p:nvPicPr>
          <p:cNvPr id="32" name="Graphic 31" descr="Close with solid fill">
            <a:extLst>
              <a:ext uri="{FF2B5EF4-FFF2-40B4-BE49-F238E27FC236}">
                <a16:creationId xmlns:a16="http://schemas.microsoft.com/office/drawing/2014/main" id="{80D2E0A9-E399-5A10-589D-ACD96C9AB1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1421" y="4382185"/>
            <a:ext cx="173219" cy="173219"/>
          </a:xfrm>
          <a:prstGeom prst="rect">
            <a:avLst/>
          </a:prstGeom>
        </p:spPr>
      </p:pic>
      <p:pic>
        <p:nvPicPr>
          <p:cNvPr id="33" name="Graphic 32" descr="Close with solid fill">
            <a:extLst>
              <a:ext uri="{FF2B5EF4-FFF2-40B4-BE49-F238E27FC236}">
                <a16:creationId xmlns:a16="http://schemas.microsoft.com/office/drawing/2014/main" id="{306914AE-F6C6-D7A5-DDBD-2B251C8057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1421" y="4810181"/>
            <a:ext cx="173219" cy="173219"/>
          </a:xfrm>
          <a:prstGeom prst="rect">
            <a:avLst/>
          </a:prstGeom>
        </p:spPr>
      </p:pic>
      <p:pic>
        <p:nvPicPr>
          <p:cNvPr id="34" name="Graphic 33" descr="Close with solid fill">
            <a:extLst>
              <a:ext uri="{FF2B5EF4-FFF2-40B4-BE49-F238E27FC236}">
                <a16:creationId xmlns:a16="http://schemas.microsoft.com/office/drawing/2014/main" id="{1E3E9DAA-2CC9-0C73-A074-CAEADB0087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1420" y="5157477"/>
            <a:ext cx="173219" cy="173219"/>
          </a:xfrm>
          <a:prstGeom prst="rect">
            <a:avLst/>
          </a:prstGeom>
        </p:spPr>
      </p:pic>
      <p:pic>
        <p:nvPicPr>
          <p:cNvPr id="35" name="Graphic 34" descr="Close with solid fill">
            <a:extLst>
              <a:ext uri="{FF2B5EF4-FFF2-40B4-BE49-F238E27FC236}">
                <a16:creationId xmlns:a16="http://schemas.microsoft.com/office/drawing/2014/main" id="{56181F9D-932A-118B-C3D7-9590CA4B6C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2135" y="5913778"/>
            <a:ext cx="173219" cy="173219"/>
          </a:xfrm>
          <a:prstGeom prst="rect">
            <a:avLst/>
          </a:prstGeom>
        </p:spPr>
      </p:pic>
      <p:pic>
        <p:nvPicPr>
          <p:cNvPr id="36" name="Graphic 35" descr="Close with solid fill">
            <a:extLst>
              <a:ext uri="{FF2B5EF4-FFF2-40B4-BE49-F238E27FC236}">
                <a16:creationId xmlns:a16="http://schemas.microsoft.com/office/drawing/2014/main" id="{3633327A-EACD-4FD3-8F55-1BB7A7EE89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0390" y="3220791"/>
            <a:ext cx="173219" cy="173219"/>
          </a:xfrm>
          <a:prstGeom prst="rect">
            <a:avLst/>
          </a:prstGeom>
        </p:spPr>
      </p:pic>
      <p:pic>
        <p:nvPicPr>
          <p:cNvPr id="37" name="Graphic 36" descr="Close with solid fill">
            <a:extLst>
              <a:ext uri="{FF2B5EF4-FFF2-40B4-BE49-F238E27FC236}">
                <a16:creationId xmlns:a16="http://schemas.microsoft.com/office/drawing/2014/main" id="{6FD7CCE4-31B4-F682-084C-E090B8F67C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10800" y="3888730"/>
            <a:ext cx="173219" cy="173219"/>
          </a:xfrm>
          <a:prstGeom prst="rect">
            <a:avLst/>
          </a:prstGeom>
        </p:spPr>
      </p:pic>
      <p:pic>
        <p:nvPicPr>
          <p:cNvPr id="38" name="Graphic 37" descr="Close with solid fill">
            <a:extLst>
              <a:ext uri="{FF2B5EF4-FFF2-40B4-BE49-F238E27FC236}">
                <a16:creationId xmlns:a16="http://schemas.microsoft.com/office/drawing/2014/main" id="{B3F4456B-357B-4B66-AB60-358AEC22EC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8976" y="4413635"/>
            <a:ext cx="173219" cy="173219"/>
          </a:xfrm>
          <a:prstGeom prst="rect">
            <a:avLst/>
          </a:prstGeom>
        </p:spPr>
      </p:pic>
      <p:pic>
        <p:nvPicPr>
          <p:cNvPr id="39" name="Graphic 38" descr="Close with solid fill">
            <a:extLst>
              <a:ext uri="{FF2B5EF4-FFF2-40B4-BE49-F238E27FC236}">
                <a16:creationId xmlns:a16="http://schemas.microsoft.com/office/drawing/2014/main" id="{D0F1464D-F3B3-2437-D901-727CF5C2D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0389" y="4835164"/>
            <a:ext cx="173219" cy="173219"/>
          </a:xfrm>
          <a:prstGeom prst="rect">
            <a:avLst/>
          </a:prstGeom>
        </p:spPr>
      </p:pic>
      <p:pic>
        <p:nvPicPr>
          <p:cNvPr id="40" name="Graphic 39" descr="Close with solid fill">
            <a:extLst>
              <a:ext uri="{FF2B5EF4-FFF2-40B4-BE49-F238E27FC236}">
                <a16:creationId xmlns:a16="http://schemas.microsoft.com/office/drawing/2014/main" id="{FD2DE764-A5D1-E920-4707-F97E7128FE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10800" y="5186850"/>
            <a:ext cx="173219" cy="173219"/>
          </a:xfrm>
          <a:prstGeom prst="rect">
            <a:avLst/>
          </a:prstGeom>
        </p:spPr>
      </p:pic>
      <p:pic>
        <p:nvPicPr>
          <p:cNvPr id="41" name="Graphic 40" descr="Close with solid fill">
            <a:extLst>
              <a:ext uri="{FF2B5EF4-FFF2-40B4-BE49-F238E27FC236}">
                <a16:creationId xmlns:a16="http://schemas.microsoft.com/office/drawing/2014/main" id="{B048C294-2637-5B78-0491-68ED8FEE3F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10800" y="5922891"/>
            <a:ext cx="173219" cy="173219"/>
          </a:xfrm>
          <a:prstGeom prst="rect">
            <a:avLst/>
          </a:prstGeom>
        </p:spPr>
      </p:pic>
      <p:pic>
        <p:nvPicPr>
          <p:cNvPr id="42" name="Graphic 41" descr="Close with solid fill">
            <a:extLst>
              <a:ext uri="{FF2B5EF4-FFF2-40B4-BE49-F238E27FC236}">
                <a16:creationId xmlns:a16="http://schemas.microsoft.com/office/drawing/2014/main" id="{1E50120C-6BCE-4A2E-C194-051F62C910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5922" y="2840973"/>
            <a:ext cx="173219" cy="173219"/>
          </a:xfrm>
          <a:prstGeom prst="rect">
            <a:avLst/>
          </a:prstGeom>
        </p:spPr>
      </p:pic>
      <p:pic>
        <p:nvPicPr>
          <p:cNvPr id="43" name="Graphic 42" descr="Close with solid fill">
            <a:extLst>
              <a:ext uri="{FF2B5EF4-FFF2-40B4-BE49-F238E27FC236}">
                <a16:creationId xmlns:a16="http://schemas.microsoft.com/office/drawing/2014/main" id="{2353638D-3A00-12CC-DB47-C10D338C3B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5922" y="3231201"/>
            <a:ext cx="173219" cy="173219"/>
          </a:xfrm>
          <a:prstGeom prst="rect">
            <a:avLst/>
          </a:prstGeom>
        </p:spPr>
      </p:pic>
      <p:pic>
        <p:nvPicPr>
          <p:cNvPr id="44" name="Graphic 43" descr="Close with solid fill">
            <a:extLst>
              <a:ext uri="{FF2B5EF4-FFF2-40B4-BE49-F238E27FC236}">
                <a16:creationId xmlns:a16="http://schemas.microsoft.com/office/drawing/2014/main" id="{D30C0F24-8A4F-6A13-093E-E1BCD3D9E8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5921" y="3880462"/>
            <a:ext cx="173219" cy="173219"/>
          </a:xfrm>
          <a:prstGeom prst="rect">
            <a:avLst/>
          </a:prstGeom>
        </p:spPr>
      </p:pic>
      <p:pic>
        <p:nvPicPr>
          <p:cNvPr id="45" name="Graphic 44" descr="Close with solid fill">
            <a:extLst>
              <a:ext uri="{FF2B5EF4-FFF2-40B4-BE49-F238E27FC236}">
                <a16:creationId xmlns:a16="http://schemas.microsoft.com/office/drawing/2014/main" id="{90029D4B-8811-A18D-D03E-EDB1A17D0B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6531" y="4405035"/>
            <a:ext cx="173219" cy="173219"/>
          </a:xfrm>
          <a:prstGeom prst="rect">
            <a:avLst/>
          </a:prstGeom>
        </p:spPr>
      </p:pic>
      <p:pic>
        <p:nvPicPr>
          <p:cNvPr id="46" name="Graphic 45" descr="Close with solid fill">
            <a:extLst>
              <a:ext uri="{FF2B5EF4-FFF2-40B4-BE49-F238E27FC236}">
                <a16:creationId xmlns:a16="http://schemas.microsoft.com/office/drawing/2014/main" id="{2CE21019-A3AB-FF4C-FEA6-93BA6ECCF1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72747" y="4803972"/>
            <a:ext cx="173219" cy="173219"/>
          </a:xfrm>
          <a:prstGeom prst="rect">
            <a:avLst/>
          </a:prstGeom>
        </p:spPr>
      </p:pic>
      <p:pic>
        <p:nvPicPr>
          <p:cNvPr id="47" name="Graphic 46" descr="Close with solid fill">
            <a:extLst>
              <a:ext uri="{FF2B5EF4-FFF2-40B4-BE49-F238E27FC236}">
                <a16:creationId xmlns:a16="http://schemas.microsoft.com/office/drawing/2014/main" id="{BD46BEF1-DCFE-C423-F1A4-70F20FA8AB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72747" y="5171993"/>
            <a:ext cx="173219" cy="173219"/>
          </a:xfrm>
          <a:prstGeom prst="rect">
            <a:avLst/>
          </a:prstGeom>
        </p:spPr>
      </p:pic>
      <p:pic>
        <p:nvPicPr>
          <p:cNvPr id="48" name="Graphic 47" descr="Close with solid fill">
            <a:extLst>
              <a:ext uri="{FF2B5EF4-FFF2-40B4-BE49-F238E27FC236}">
                <a16:creationId xmlns:a16="http://schemas.microsoft.com/office/drawing/2014/main" id="{7B8A7476-5263-AE11-8C92-7E216B1B4D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9581" y="5913777"/>
            <a:ext cx="173219" cy="173219"/>
          </a:xfrm>
          <a:prstGeom prst="rect">
            <a:avLst/>
          </a:prstGeom>
        </p:spPr>
      </p:pic>
      <p:sp>
        <p:nvSpPr>
          <p:cNvPr id="9" name="Rectangle 8">
            <a:extLst>
              <a:ext uri="{FF2B5EF4-FFF2-40B4-BE49-F238E27FC236}">
                <a16:creationId xmlns:a16="http://schemas.microsoft.com/office/drawing/2014/main" id="{1CAD1360-A7D8-2A43-0710-AE2B892D7F15}"/>
              </a:ext>
            </a:extLst>
          </p:cNvPr>
          <p:cNvSpPr/>
          <p:nvPr/>
        </p:nvSpPr>
        <p:spPr>
          <a:xfrm>
            <a:off x="2573517" y="651527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IT21175848</a:t>
            </a:r>
            <a:r>
              <a:rPr lang="en-US" sz="1800" dirty="0">
                <a:solidFill>
                  <a:schemeClr val="tx1"/>
                </a:solidFill>
              </a:rPr>
              <a:t>   |   </a:t>
            </a:r>
            <a:r>
              <a:rPr lang="en-US" b="1" dirty="0" err="1">
                <a:solidFill>
                  <a:schemeClr val="tx1"/>
                </a:solidFill>
              </a:rPr>
              <a:t>Thanusan</a:t>
            </a:r>
            <a:r>
              <a:rPr lang="en-US" b="1" dirty="0">
                <a:solidFill>
                  <a:schemeClr val="tx1"/>
                </a:solidFill>
              </a:rPr>
              <a:t> M.</a:t>
            </a:r>
            <a:r>
              <a:rPr lang="en-US" sz="1800" b="1" dirty="0">
                <a:solidFill>
                  <a:schemeClr val="tx1"/>
                </a:solidFill>
              </a:rPr>
              <a:t>   </a:t>
            </a:r>
            <a:r>
              <a:rPr lang="en-US" sz="1800" dirty="0">
                <a:solidFill>
                  <a:schemeClr val="tx1"/>
                </a:solidFill>
              </a:rPr>
              <a:t>|   </a:t>
            </a:r>
            <a:r>
              <a:rPr lang="en-US" dirty="0">
                <a:solidFill>
                  <a:schemeClr val="tx1"/>
                </a:solidFill>
              </a:rPr>
              <a:t>24-25J-237</a:t>
            </a:r>
            <a:endParaRPr lang="en-US" sz="1800" b="0" dirty="0">
              <a:solidFill>
                <a:schemeClr val="tx1"/>
              </a:solidFill>
            </a:endParaRPr>
          </a:p>
        </p:txBody>
      </p:sp>
    </p:spTree>
    <p:extLst>
      <p:ext uri="{BB962C8B-B14F-4D97-AF65-F5344CB8AC3E}">
        <p14:creationId xmlns:p14="http://schemas.microsoft.com/office/powerpoint/2010/main" val="354144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1000"/>
                                        <p:tgtEl>
                                          <p:spTgt spid="8">
                                            <p:txEl>
                                              <p:pRg st="1" end="1"/>
                                            </p:txEl>
                                          </p:spTgt>
                                        </p:tgtEl>
                                      </p:cBhvr>
                                    </p:animEffect>
                                    <p:anim calcmode="lin" valueType="num">
                                      <p:cBhvr>
                                        <p:cTn id="2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1000"/>
                                        <p:tgtEl>
                                          <p:spTgt spid="8">
                                            <p:txEl>
                                              <p:pRg st="3" end="3"/>
                                            </p:txEl>
                                          </p:spTgt>
                                        </p:tgtEl>
                                      </p:cBhvr>
                                    </p:animEffect>
                                    <p:anim calcmode="lin" valueType="num">
                                      <p:cBhvr>
                                        <p:cTn id="3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1000"/>
                                        <p:tgtEl>
                                          <p:spTgt spid="8">
                                            <p:txEl>
                                              <p:pRg st="4" end="4"/>
                                            </p:txEl>
                                          </p:spTgt>
                                        </p:tgtEl>
                                      </p:cBhvr>
                                    </p:animEffect>
                                    <p:anim calcmode="lin" valueType="num">
                                      <p:cBhvr>
                                        <p:cTn id="3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500"/>
                                  </p:stCondLst>
                                  <p:childTnLst>
                                    <p:set>
                                      <p:cBhvr>
                                        <p:cTn id="43" dur="1" fill="hold">
                                          <p:stCondLst>
                                            <p:cond delay="0"/>
                                          </p:stCondLst>
                                        </p:cTn>
                                        <p:tgtEl>
                                          <p:spTgt spid="8">
                                            <p:txEl>
                                              <p:pRg st="5" end="5"/>
                                            </p:txEl>
                                          </p:spTgt>
                                        </p:tgtEl>
                                        <p:attrNameLst>
                                          <p:attrName>style.visibility</p:attrName>
                                        </p:attrNameLst>
                                      </p:cBhvr>
                                      <p:to>
                                        <p:strVal val="visible"/>
                                      </p:to>
                                    </p:set>
                                    <p:animEffect transition="in" filter="fade">
                                      <p:cBhvr>
                                        <p:cTn id="44" dur="1000"/>
                                        <p:tgtEl>
                                          <p:spTgt spid="8">
                                            <p:txEl>
                                              <p:pRg st="5" end="5"/>
                                            </p:txEl>
                                          </p:spTgt>
                                        </p:tgtEl>
                                      </p:cBhvr>
                                    </p:animEffect>
                                    <p:anim calcmode="lin" valueType="num">
                                      <p:cBhvr>
                                        <p:cTn id="4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5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5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P spid="11"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D466750C2B744FA7827DEF279D86A7" ma:contentTypeVersion="17" ma:contentTypeDescription="Create a new document." ma:contentTypeScope="" ma:versionID="7e80b5ce9a5f476b5df938a3bc579600">
  <xsd:schema xmlns:xsd="http://www.w3.org/2001/XMLSchema" xmlns:xs="http://www.w3.org/2001/XMLSchema" xmlns:p="http://schemas.microsoft.com/office/2006/metadata/properties" xmlns:ns3="5f323661-5663-4bea-84f9-111170f15c07" xmlns:ns4="016bb892-a9d7-4609-98d7-ec0afec726c2" targetNamespace="http://schemas.microsoft.com/office/2006/metadata/properties" ma:root="true" ma:fieldsID="ded24c8a4d5cd380b2dded6a53e06225" ns3:_="" ns4:_="">
    <xsd:import namespace="5f323661-5663-4bea-84f9-111170f15c07"/>
    <xsd:import namespace="016bb892-a9d7-4609-98d7-ec0afec726c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ObjectDetectorVersions" minOccurs="0"/>
                <xsd:element ref="ns3:_activity" minOccurs="0"/>
                <xsd:element ref="ns4:SharedWithUsers" minOccurs="0"/>
                <xsd:element ref="ns4:SharedWithDetails" minOccurs="0"/>
                <xsd:element ref="ns4:SharingHintHash" minOccurs="0"/>
                <xsd:element ref="ns3:MediaLengthInSecond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23661-5663-4bea-84f9-111170f15c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6bb892-a9d7-4609-98d7-ec0afec726c2"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f323661-5663-4bea-84f9-111170f15c07" xsi:nil="true"/>
  </documentManagement>
</p:properties>
</file>

<file path=customXml/itemProps1.xml><?xml version="1.0" encoding="utf-8"?>
<ds:datastoreItem xmlns:ds="http://schemas.openxmlformats.org/officeDocument/2006/customXml" ds:itemID="{CB690E7F-5FA2-440B-A077-01D30F1CF2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323661-5663-4bea-84f9-111170f15c07"/>
    <ds:schemaRef ds:uri="016bb892-a9d7-4609-98d7-ec0afec72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D72CB2-1EE5-4C7D-ABE2-B499C2843C7E}">
  <ds:schemaRefs>
    <ds:schemaRef ds:uri="http://schemas.microsoft.com/sharepoint/v3/contenttype/forms"/>
  </ds:schemaRefs>
</ds:datastoreItem>
</file>

<file path=customXml/itemProps3.xml><?xml version="1.0" encoding="utf-8"?>
<ds:datastoreItem xmlns:ds="http://schemas.openxmlformats.org/officeDocument/2006/customXml" ds:itemID="{4A164F3E-B7B0-477B-8141-273B0C8492F9}">
  <ds:schemaRefs>
    <ds:schemaRef ds:uri="http://purl.org/dc/terms/"/>
    <ds:schemaRef ds:uri="http://schemas.openxmlformats.org/package/2006/metadata/core-properties"/>
    <ds:schemaRef ds:uri="5f323661-5663-4bea-84f9-111170f15c07"/>
    <ds:schemaRef ds:uri="http://schemas.microsoft.com/office/2006/documentManagement/types"/>
    <ds:schemaRef ds:uri="http://schemas.microsoft.com/office/infopath/2007/PartnerControls"/>
    <ds:schemaRef ds:uri="http://purl.org/dc/elements/1.1/"/>
    <ds:schemaRef ds:uri="http://schemas.microsoft.com/office/2006/metadata/properties"/>
    <ds:schemaRef ds:uri="016bb892-a9d7-4609-98d7-ec0afec726c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1293</TotalTime>
  <Words>4469</Words>
  <Application>Microsoft Office PowerPoint</Application>
  <PresentationFormat>Widescreen</PresentationFormat>
  <Paragraphs>575</Paragraphs>
  <Slides>50</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Adobe Devanagari</vt:lpstr>
      <vt:lpstr>Aptos</vt:lpstr>
      <vt:lpstr>Arial</vt:lpstr>
      <vt:lpstr>Calibri</vt:lpstr>
      <vt:lpstr>Calibri Light</vt:lpstr>
      <vt:lpstr>Cambria</vt:lpstr>
      <vt:lpstr>Poppins</vt:lpstr>
      <vt:lpstr>Symbol</vt:lpstr>
      <vt:lpstr>Times New Roman</vt:lpstr>
      <vt:lpstr>Wingdings</vt:lpstr>
      <vt:lpstr>Office 2013 - 2022 Theme</vt:lpstr>
      <vt:lpstr>Office Theme</vt:lpstr>
      <vt:lpstr>PowerPoint Presentation</vt:lpstr>
      <vt:lpstr>Team Members</vt:lpstr>
      <vt:lpstr>PowerPoint Presentation</vt:lpstr>
      <vt:lpstr>PowerPoint Presentation</vt:lpstr>
      <vt:lpstr>PowerPoint Presentation</vt:lpstr>
      <vt:lpstr>PowerPoint Presentation</vt:lpstr>
      <vt:lpstr> IT21175848 |Thanusan 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IT21205460 |SENARATHNE A.S.C.G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IT21192050 |Rajapaksha R.L.H.P.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lpstr>IT21202490 |Kalhara N.V.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Kasiwaththa K.K.J.S it21204234</dc:creator>
  <cp:lastModifiedBy>Thanusan M. it21175848</cp:lastModifiedBy>
  <cp:revision>18</cp:revision>
  <dcterms:created xsi:type="dcterms:W3CDTF">2024-08-05T06:16:35Z</dcterms:created>
  <dcterms:modified xsi:type="dcterms:W3CDTF">2024-08-13T10:25:02Z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0x010100AAD466750C2B744FA7827DEF279D86A7</vt:lpwstr>
  </property>
</Properties>
</file>